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26" r:id="rId4"/>
  </p:sldMasterIdLst>
  <p:notesMasterIdLst>
    <p:notesMasterId r:id="rId24"/>
  </p:notesMasterIdLst>
  <p:handoutMasterIdLst>
    <p:handoutMasterId r:id="rId25"/>
  </p:handoutMasterIdLst>
  <p:sldIdLst>
    <p:sldId id="2399" r:id="rId5"/>
    <p:sldId id="2403" r:id="rId6"/>
    <p:sldId id="2404" r:id="rId7"/>
    <p:sldId id="2405" r:id="rId8"/>
    <p:sldId id="2411" r:id="rId9"/>
    <p:sldId id="2412" r:id="rId10"/>
    <p:sldId id="602" r:id="rId11"/>
    <p:sldId id="2413" r:id="rId12"/>
    <p:sldId id="601" r:id="rId13"/>
    <p:sldId id="346" r:id="rId14"/>
    <p:sldId id="558" r:id="rId15"/>
    <p:sldId id="2401" r:id="rId16"/>
    <p:sldId id="560" r:id="rId17"/>
    <p:sldId id="567" r:id="rId18"/>
    <p:sldId id="583" r:id="rId19"/>
    <p:sldId id="2402" r:id="rId20"/>
    <p:sldId id="2407" r:id="rId21"/>
    <p:sldId id="2408" r:id="rId22"/>
    <p:sldId id="2409" r:id="rId23"/>
  </p:sldIdLst>
  <p:sldSz cx="13823950" cy="7775575"/>
  <p:notesSz cx="6858000" cy="9144000"/>
  <p:embeddedFontLst>
    <p:embeddedFont>
      <p:font typeface="Politie Text" panose="020B0503040000020204" pitchFamily="34" charset="0"/>
      <p:regular r:id="rId26"/>
      <p:bold r:id="rId27"/>
      <p:italic r:id="rId28"/>
      <p:boldItalic r:id="rId29"/>
    </p:embeddedFont>
    <p:embeddedFont>
      <p:font typeface="Politie Text Medium" panose="020B0603040000020204" pitchFamily="34" charset="0"/>
      <p:regular r:id="rId30"/>
      <p:italic r:id="rId31"/>
    </p:embeddedFont>
  </p:embeddedFontLst>
  <p:defaultTextStyle>
    <a:defPPr>
      <a:defRPr lang="nl-NL"/>
    </a:defPPr>
    <a:lvl1pPr marL="0" algn="l" defTabSz="1036411" rtl="0" eaLnBrk="1" latinLnBrk="0" hangingPunct="1">
      <a:defRPr sz="2041" kern="1200">
        <a:solidFill>
          <a:schemeClr val="tx1"/>
        </a:solidFill>
        <a:latin typeface="+mn-lt"/>
        <a:ea typeface="+mn-ea"/>
        <a:cs typeface="+mn-cs"/>
      </a:defRPr>
    </a:lvl1pPr>
    <a:lvl2pPr marL="518205" algn="l" defTabSz="1036411" rtl="0" eaLnBrk="1" latinLnBrk="0" hangingPunct="1">
      <a:defRPr sz="2041" kern="1200">
        <a:solidFill>
          <a:schemeClr val="tx1"/>
        </a:solidFill>
        <a:latin typeface="+mn-lt"/>
        <a:ea typeface="+mn-ea"/>
        <a:cs typeface="+mn-cs"/>
      </a:defRPr>
    </a:lvl2pPr>
    <a:lvl3pPr marL="1036411" algn="l" defTabSz="1036411" rtl="0" eaLnBrk="1" latinLnBrk="0" hangingPunct="1">
      <a:defRPr sz="2041" kern="1200">
        <a:solidFill>
          <a:schemeClr val="tx1"/>
        </a:solidFill>
        <a:latin typeface="+mn-lt"/>
        <a:ea typeface="+mn-ea"/>
        <a:cs typeface="+mn-cs"/>
      </a:defRPr>
    </a:lvl3pPr>
    <a:lvl4pPr marL="1554617" algn="l" defTabSz="1036411" rtl="0" eaLnBrk="1" latinLnBrk="0" hangingPunct="1">
      <a:defRPr sz="2041" kern="1200">
        <a:solidFill>
          <a:schemeClr val="tx1"/>
        </a:solidFill>
        <a:latin typeface="+mn-lt"/>
        <a:ea typeface="+mn-ea"/>
        <a:cs typeface="+mn-cs"/>
      </a:defRPr>
    </a:lvl4pPr>
    <a:lvl5pPr marL="2072822" algn="l" defTabSz="1036411" rtl="0" eaLnBrk="1" latinLnBrk="0" hangingPunct="1">
      <a:defRPr sz="2041" kern="1200">
        <a:solidFill>
          <a:schemeClr val="tx1"/>
        </a:solidFill>
        <a:latin typeface="+mn-lt"/>
        <a:ea typeface="+mn-ea"/>
        <a:cs typeface="+mn-cs"/>
      </a:defRPr>
    </a:lvl5pPr>
    <a:lvl6pPr marL="2591030" algn="l" defTabSz="1036411" rtl="0" eaLnBrk="1" latinLnBrk="0" hangingPunct="1">
      <a:defRPr sz="2041" kern="1200">
        <a:solidFill>
          <a:schemeClr val="tx1"/>
        </a:solidFill>
        <a:latin typeface="+mn-lt"/>
        <a:ea typeface="+mn-ea"/>
        <a:cs typeface="+mn-cs"/>
      </a:defRPr>
    </a:lvl6pPr>
    <a:lvl7pPr marL="3109236" algn="l" defTabSz="1036411" rtl="0" eaLnBrk="1" latinLnBrk="0" hangingPunct="1">
      <a:defRPr sz="2041" kern="1200">
        <a:solidFill>
          <a:schemeClr val="tx1"/>
        </a:solidFill>
        <a:latin typeface="+mn-lt"/>
        <a:ea typeface="+mn-ea"/>
        <a:cs typeface="+mn-cs"/>
      </a:defRPr>
    </a:lvl7pPr>
    <a:lvl8pPr marL="3627441" algn="l" defTabSz="1036411" rtl="0" eaLnBrk="1" latinLnBrk="0" hangingPunct="1">
      <a:defRPr sz="2041" kern="1200">
        <a:solidFill>
          <a:schemeClr val="tx1"/>
        </a:solidFill>
        <a:latin typeface="+mn-lt"/>
        <a:ea typeface="+mn-ea"/>
        <a:cs typeface="+mn-cs"/>
      </a:defRPr>
    </a:lvl8pPr>
    <a:lvl9pPr marL="4145645" algn="l" defTabSz="1036411" rtl="0" eaLnBrk="1" latinLnBrk="0" hangingPunct="1">
      <a:defRPr sz="204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4D806-F527-62FA-3378-A99F100A0CB8}" name="Slageren, Karin van (K.)" initials="SKv(" userId="S::NP147625@politie.nl::548b5bab-29bf-41e5-8daa-7a3b662acfb2" providerId="AD"/>
  <p188:author id="{2094621F-3CFC-D684-B16E-1817A53F69E7}" name="Wijnen, Ben (B.J.)" initials="WB(" userId="S::NP154458@politie.nl::0cd3842e-6daa-4bdc-841f-2ba87782ece1" providerId="AD"/>
  <p188:author id="{B9CCD592-ECCC-1024-BC4E-59D964C4753D}" name="Viegen, Karen van (K.G.E.)" initials="VKv(" userId="S::NP166961@politie.nl::31f00d44-b106-4831-9898-25d0999bd9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5" clrIdx="0">
    <p:extLst>
      <p:ext uri="{19B8F6BF-5375-455C-9EA6-DF929625EA0E}">
        <p15:presenceInfo xmlns:p15="http://schemas.microsoft.com/office/powerpoint/2012/main" userId="Microsoft Office User" providerId="None"/>
      </p:ext>
    </p:extLst>
  </p:cmAuthor>
  <p:cmAuthor id="2" name="Blankendaal, Pieter (P.S.M.)" initials="PB" lastIdx="2" clrIdx="1">
    <p:extLst>
      <p:ext uri="{19B8F6BF-5375-455C-9EA6-DF929625EA0E}">
        <p15:presenceInfo xmlns:p15="http://schemas.microsoft.com/office/powerpoint/2012/main" userId="Blankendaal, Pieter (P.S.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F2"/>
    <a:srgbClr val="00C800"/>
    <a:srgbClr val="004682"/>
    <a:srgbClr val="C4ECFF"/>
    <a:srgbClr val="32C8FF"/>
    <a:srgbClr val="3296FF"/>
    <a:srgbClr val="0246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43" autoAdjust="0"/>
    <p:restoredTop sz="91539" autoAdjust="0"/>
  </p:normalViewPr>
  <p:slideViewPr>
    <p:cSldViewPr>
      <p:cViewPr varScale="1">
        <p:scale>
          <a:sx n="69" d="100"/>
          <a:sy n="69" d="100"/>
        </p:scale>
        <p:origin x="1147" y="77"/>
      </p:cViewPr>
      <p:guideLst/>
    </p:cSldViewPr>
  </p:slideViewPr>
  <p:outlineViewPr>
    <p:cViewPr>
      <p:scale>
        <a:sx n="33" d="100"/>
        <a:sy n="33" d="100"/>
      </p:scale>
      <p:origin x="0" y="-8552"/>
    </p:cViewPr>
  </p:outlineViewPr>
  <p:notesTextViewPr>
    <p:cViewPr>
      <p:scale>
        <a:sx n="3" d="2"/>
        <a:sy n="3" d="2"/>
      </p:scale>
      <p:origin x="0" y="0"/>
    </p:cViewPr>
  </p:notesTextViewPr>
  <p:sorterViewPr>
    <p:cViewPr>
      <p:scale>
        <a:sx n="66" d="100"/>
        <a:sy n="66" d="100"/>
      </p:scale>
      <p:origin x="0" y="0"/>
    </p:cViewPr>
  </p:sorterViewPr>
  <p:notesViewPr>
    <p:cSldViewPr showGuides="1">
      <p:cViewPr>
        <p:scale>
          <a:sx n="66" d="100"/>
          <a:sy n="66" d="100"/>
        </p:scale>
        <p:origin x="4104" y="15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35432-BC20-4496-A571-2BA0BCFCAE4D}" type="doc">
      <dgm:prSet loTypeId="urn:microsoft.com/office/officeart/2005/8/layout/pList2" loCatId="list" qsTypeId="urn:microsoft.com/office/officeart/2005/8/quickstyle/simple1" qsCatId="simple" csTypeId="urn:microsoft.com/office/officeart/2005/8/colors/accent1_1" csCatId="accent1" phldr="1"/>
      <dgm:spPr/>
    </dgm:pt>
    <dgm:pt modelId="{2E120308-43C3-4F14-BFC2-81A8048F50C1}">
      <dgm:prSet phldrT="[Tekst]" custT="1"/>
      <dgm:spPr/>
      <dgm:t>
        <a:bodyPr/>
        <a:lstStyle/>
        <a:p>
          <a:r>
            <a:rPr lang="nl-NL" sz="1400">
              <a:latin typeface="+mn-lt"/>
            </a:rPr>
            <a:t>PCZ neemt in </a:t>
          </a:r>
          <a:r>
            <a:rPr lang="nl-NL" sz="1400" b="1" u="sng">
              <a:latin typeface="+mn-lt"/>
            </a:rPr>
            <a:t>week 6 van het verzuim </a:t>
          </a:r>
          <a:r>
            <a:rPr lang="nl-NL" sz="1400">
              <a:latin typeface="+mn-lt"/>
            </a:rPr>
            <a:t>proactief contact op met uitgevallen medewerkers.</a:t>
          </a:r>
        </a:p>
        <a:p>
          <a:endParaRPr lang="nl-NL" sz="1400" dirty="0">
            <a:latin typeface="+mn-lt"/>
          </a:endParaRPr>
        </a:p>
      </dgm:t>
    </dgm:pt>
    <dgm:pt modelId="{8581DCAD-AA26-4920-95F8-14B72775A3EF}" type="parTrans" cxnId="{1ACDF34F-D561-4007-AC17-856CA7A591AB}">
      <dgm:prSet/>
      <dgm:spPr/>
      <dgm:t>
        <a:bodyPr/>
        <a:lstStyle/>
        <a:p>
          <a:endParaRPr lang="nl-NL"/>
        </a:p>
      </dgm:t>
    </dgm:pt>
    <dgm:pt modelId="{C1CE28D0-BFEA-47FC-8DBB-A1B6DD3C1099}" type="sibTrans" cxnId="{1ACDF34F-D561-4007-AC17-856CA7A591AB}">
      <dgm:prSet/>
      <dgm:spPr/>
      <dgm:t>
        <a:bodyPr/>
        <a:lstStyle/>
        <a:p>
          <a:endParaRPr lang="nl-NL"/>
        </a:p>
      </dgm:t>
    </dgm:pt>
    <dgm:pt modelId="{5A3D66E0-ADAA-46E4-8477-B4DCBC0F05EE}">
      <dgm:prSet phldrT="[Tekst]" custT="1"/>
      <dgm:spPr/>
      <dgm:t>
        <a:bodyPr/>
        <a:lstStyle/>
        <a:p>
          <a:r>
            <a:rPr lang="nl-NL" sz="1400">
              <a:latin typeface="+mn-lt"/>
            </a:rPr>
            <a:t>PCZ is </a:t>
          </a:r>
          <a:r>
            <a:rPr lang="nl-NL" sz="1400" b="1" u="sng">
              <a:latin typeface="+mn-lt"/>
            </a:rPr>
            <a:t>wegwijzer</a:t>
          </a:r>
          <a:r>
            <a:rPr lang="nl-NL" sz="1400" u="sng">
              <a:latin typeface="+mn-lt"/>
            </a:rPr>
            <a:t> </a:t>
          </a:r>
          <a:r>
            <a:rPr lang="nl-NL" sz="1400">
              <a:latin typeface="+mn-lt"/>
            </a:rPr>
            <a:t>voor medewerker.</a:t>
          </a:r>
        </a:p>
        <a:p>
          <a:endParaRPr lang="nl-NL" sz="1400">
            <a:latin typeface="+mn-lt"/>
          </a:endParaRPr>
        </a:p>
        <a:p>
          <a:r>
            <a:rPr lang="nl-NL" sz="1400">
              <a:latin typeface="+mn-lt"/>
              <a:ea typeface="Calibri" panose="020F0502020204030204" pitchFamily="34" charset="0"/>
              <a:cs typeface="Calibri" panose="020F0502020204030204" pitchFamily="34" charset="0"/>
            </a:rPr>
            <a:t>- biedt nabijheid</a:t>
          </a:r>
          <a:r>
            <a:rPr lang="nl-NL" sz="1400">
              <a:latin typeface="+mn-lt"/>
            </a:rPr>
            <a:t> </a:t>
          </a:r>
        </a:p>
        <a:p>
          <a:r>
            <a:rPr lang="nl-NL" sz="1400" b="0" i="0">
              <a:latin typeface="+mn-lt"/>
            </a:rPr>
            <a:t>- wijst op (interne) zorg-mogelijkheden</a:t>
          </a:r>
        </a:p>
        <a:p>
          <a:r>
            <a:rPr lang="nl-NL" sz="1400" b="0" i="0">
              <a:latin typeface="+mn-lt"/>
              <a:ea typeface="Calibri" panose="020F0502020204030204" pitchFamily="34" charset="0"/>
              <a:cs typeface="Calibri" panose="020F0502020204030204" pitchFamily="34" charset="0"/>
            </a:rPr>
            <a:t>- geeft</a:t>
          </a:r>
          <a:r>
            <a:rPr lang="nl-NL" sz="1400" b="1" i="0">
              <a:latin typeface="+mn-lt"/>
              <a:ea typeface="Calibri" panose="020F0502020204030204" pitchFamily="34" charset="0"/>
              <a:cs typeface="Calibri" panose="020F0502020204030204" pitchFamily="34" charset="0"/>
            </a:rPr>
            <a:t> </a:t>
          </a:r>
          <a:r>
            <a:rPr lang="nl-NL" sz="1400" b="0" i="0">
              <a:latin typeface="+mn-lt"/>
              <a:ea typeface="Calibri" panose="020F0502020204030204" pitchFamily="34" charset="0"/>
              <a:cs typeface="Calibri" panose="020F0502020204030204" pitchFamily="34" charset="0"/>
            </a:rPr>
            <a:t>overzicht</a:t>
          </a:r>
        </a:p>
        <a:p>
          <a:r>
            <a:rPr lang="nl-NL" sz="1400" b="0" i="0">
              <a:latin typeface="+mn-lt"/>
              <a:ea typeface="Calibri" panose="020F0502020204030204" pitchFamily="34" charset="0"/>
              <a:cs typeface="Calibri" panose="020F0502020204030204" pitchFamily="34" charset="0"/>
            </a:rPr>
            <a:t>- ondersteunt bij stellen juiste hulpvragen </a:t>
          </a:r>
          <a:endParaRPr lang="nl-NL" sz="1400" b="0" i="0" dirty="0">
            <a:latin typeface="+mn-lt"/>
            <a:ea typeface="Calibri" panose="020F0502020204030204" pitchFamily="34" charset="0"/>
            <a:cs typeface="Calibri" panose="020F0502020204030204" pitchFamily="34" charset="0"/>
          </a:endParaRPr>
        </a:p>
      </dgm:t>
    </dgm:pt>
    <dgm:pt modelId="{D2F20FBB-710F-4B70-BC75-0872280B7874}" type="parTrans" cxnId="{02DAEE51-DF12-48A4-B080-82D7827BB314}">
      <dgm:prSet/>
      <dgm:spPr/>
      <dgm:t>
        <a:bodyPr/>
        <a:lstStyle/>
        <a:p>
          <a:endParaRPr lang="nl-NL"/>
        </a:p>
      </dgm:t>
    </dgm:pt>
    <dgm:pt modelId="{79991EE3-2405-4249-A2F9-688FEB1C1747}" type="sibTrans" cxnId="{02DAEE51-DF12-48A4-B080-82D7827BB314}">
      <dgm:prSet/>
      <dgm:spPr/>
      <dgm:t>
        <a:bodyPr/>
        <a:lstStyle/>
        <a:p>
          <a:endParaRPr lang="nl-NL"/>
        </a:p>
      </dgm:t>
    </dgm:pt>
    <dgm:pt modelId="{D5925AE1-EC09-45A3-B22F-1001019BDA89}">
      <dgm:prSet custT="1"/>
      <dgm:spPr/>
      <dgm:t>
        <a:bodyPr/>
        <a:lstStyle/>
        <a:p>
          <a:r>
            <a:rPr lang="nl-NL" sz="1400">
              <a:latin typeface="+mn-lt"/>
            </a:rPr>
            <a:t>De PCZ stimuleert leidinggevenden in hun  leiderschapsrol.</a:t>
          </a:r>
        </a:p>
        <a:p>
          <a:endParaRPr lang="nl-NL" sz="1400">
            <a:latin typeface="+mn-lt"/>
          </a:endParaRPr>
        </a:p>
        <a:p>
          <a:r>
            <a:rPr lang="nl-NL" sz="1400" u="sng">
              <a:latin typeface="+mn-lt"/>
            </a:rPr>
            <a:t>Doel</a:t>
          </a:r>
          <a:r>
            <a:rPr lang="nl-NL" sz="1400">
              <a:latin typeface="+mn-lt"/>
            </a:rPr>
            <a:t>: ondersteunen zorgplicht op lopende zorgprocessen.</a:t>
          </a:r>
          <a:endParaRPr lang="nl-NL" sz="1400" dirty="0">
            <a:latin typeface="+mn-lt"/>
          </a:endParaRPr>
        </a:p>
      </dgm:t>
    </dgm:pt>
    <dgm:pt modelId="{F439E0D8-D96C-4568-83A3-DCF453CDBBDD}" type="parTrans" cxnId="{5C76AC3D-70AF-4007-B4E9-928E542FECCC}">
      <dgm:prSet/>
      <dgm:spPr/>
      <dgm:t>
        <a:bodyPr/>
        <a:lstStyle/>
        <a:p>
          <a:endParaRPr lang="nl-NL"/>
        </a:p>
      </dgm:t>
    </dgm:pt>
    <dgm:pt modelId="{A7D20BA8-FC19-470A-940F-054460D1A523}" type="sibTrans" cxnId="{5C76AC3D-70AF-4007-B4E9-928E542FECCC}">
      <dgm:prSet/>
      <dgm:spPr/>
      <dgm:t>
        <a:bodyPr/>
        <a:lstStyle/>
        <a:p>
          <a:endParaRPr lang="nl-NL"/>
        </a:p>
      </dgm:t>
    </dgm:pt>
    <dgm:pt modelId="{1D10AED4-1022-48EF-AC57-7BE42EA6AAF1}">
      <dgm:prSet custT="1"/>
      <dgm:spPr/>
      <dgm:t>
        <a:bodyPr/>
        <a:lstStyle/>
        <a:p>
          <a:r>
            <a:rPr lang="nl-NL" sz="1400">
              <a:latin typeface="+mn-lt"/>
            </a:rPr>
            <a:t>Bij (dreigende)</a:t>
          </a:r>
        </a:p>
        <a:p>
          <a:r>
            <a:rPr lang="nl-NL" sz="1400">
              <a:latin typeface="+mn-lt"/>
            </a:rPr>
            <a:t>stagnatie</a:t>
          </a:r>
        </a:p>
        <a:p>
          <a:r>
            <a:rPr lang="nl-NL" sz="1400">
              <a:latin typeface="+mn-lt"/>
            </a:rPr>
            <a:t>initieert/stuurt PCZ  op integrale afstemming met betrokken HR-professionals.</a:t>
          </a:r>
        </a:p>
        <a:p>
          <a:endParaRPr lang="nl-NL" sz="1400">
            <a:latin typeface="+mn-lt"/>
          </a:endParaRPr>
        </a:p>
        <a:p>
          <a:r>
            <a:rPr lang="nl-NL" sz="1400" u="sng">
              <a:latin typeface="+mn-lt"/>
            </a:rPr>
            <a:t>Doel</a:t>
          </a:r>
          <a:r>
            <a:rPr lang="nl-NL" sz="1400">
              <a:latin typeface="+mn-lt"/>
            </a:rPr>
            <a:t>:</a:t>
          </a:r>
        </a:p>
        <a:p>
          <a:r>
            <a:rPr lang="nl-NL" sz="1400" b="1" u="sng">
              <a:latin typeface="+mn-lt"/>
            </a:rPr>
            <a:t>vlottrekken zorgproces</a:t>
          </a:r>
          <a:r>
            <a:rPr lang="nl-NL" sz="1400" u="sng">
              <a:latin typeface="+mn-lt"/>
            </a:rPr>
            <a:t> </a:t>
          </a:r>
          <a:endParaRPr lang="nl-NL" sz="1400" dirty="0">
            <a:latin typeface="+mn-lt"/>
          </a:endParaRPr>
        </a:p>
      </dgm:t>
    </dgm:pt>
    <dgm:pt modelId="{73411D41-8DC1-4CAC-B140-2BF3FE5B93E9}" type="parTrans" cxnId="{1F41A039-2673-4CED-AD5D-585627D57A70}">
      <dgm:prSet/>
      <dgm:spPr/>
      <dgm:t>
        <a:bodyPr/>
        <a:lstStyle/>
        <a:p>
          <a:endParaRPr lang="nl-NL"/>
        </a:p>
      </dgm:t>
    </dgm:pt>
    <dgm:pt modelId="{59EEB795-0CC4-47CE-88C3-6BBFBB63FB3A}" type="sibTrans" cxnId="{1F41A039-2673-4CED-AD5D-585627D57A70}">
      <dgm:prSet/>
      <dgm:spPr/>
      <dgm:t>
        <a:bodyPr/>
        <a:lstStyle/>
        <a:p>
          <a:endParaRPr lang="nl-NL"/>
        </a:p>
      </dgm:t>
    </dgm:pt>
    <dgm:pt modelId="{6C1233D6-5F6A-4ECD-BF4D-4BEAB3993693}">
      <dgm:prSet custT="1"/>
      <dgm:spPr/>
      <dgm:t>
        <a:bodyPr/>
        <a:lstStyle/>
        <a:p>
          <a:r>
            <a:rPr lang="nl-NL" sz="1400" u="sng" dirty="0">
              <a:latin typeface="+mn-lt"/>
            </a:rPr>
            <a:t>Contactpersoon voor oud-collega’s </a:t>
          </a:r>
        </a:p>
        <a:p>
          <a:r>
            <a:rPr lang="nl-NL" sz="1400" dirty="0">
              <a:latin typeface="+mn-lt"/>
            </a:rPr>
            <a:t>(buiten de scope van Team Sociale Zekerheid/ Team Beroepsrisico).</a:t>
          </a:r>
        </a:p>
        <a:p>
          <a:r>
            <a:rPr lang="nl-NL" sz="1400" dirty="0">
              <a:latin typeface="+mn-lt"/>
              <a:ea typeface="Calibri" panose="020F0502020204030204" pitchFamily="34" charset="0"/>
              <a:cs typeface="Calibri" panose="020F0502020204030204" pitchFamily="34" charset="0"/>
            </a:rPr>
            <a:t>- warme doorverwijzing / zorgvuldige afhandeling zorgvraag  in samenspraak (toekomstige) </a:t>
          </a:r>
          <a:r>
            <a:rPr lang="nl-NL" sz="1400" b="1" dirty="0">
              <a:latin typeface="+mn-lt"/>
              <a:ea typeface="Calibri" panose="020F0502020204030204" pitchFamily="34" charset="0"/>
              <a:cs typeface="Calibri" panose="020F0502020204030204" pitchFamily="34" charset="0"/>
            </a:rPr>
            <a:t>EPZ </a:t>
          </a:r>
          <a:r>
            <a:rPr lang="nl-NL" sz="1400" dirty="0">
              <a:latin typeface="+mn-lt"/>
              <a:ea typeface="Calibri" panose="020F0502020204030204" pitchFamily="34" charset="0"/>
              <a:cs typeface="Calibri" panose="020F0502020204030204" pitchFamily="34" charset="0"/>
            </a:rPr>
            <a:t>/ VGW-team</a:t>
          </a:r>
          <a:endParaRPr lang="nl-NL" sz="1400" dirty="0">
            <a:latin typeface="+mn-lt"/>
          </a:endParaRPr>
        </a:p>
      </dgm:t>
    </dgm:pt>
    <dgm:pt modelId="{2681D5C5-B1CC-42AE-A084-F95A2F7178C0}" type="parTrans" cxnId="{88074688-E6C9-48B0-AD8A-7425F1F41711}">
      <dgm:prSet/>
      <dgm:spPr/>
      <dgm:t>
        <a:bodyPr/>
        <a:lstStyle/>
        <a:p>
          <a:endParaRPr lang="nl-NL"/>
        </a:p>
      </dgm:t>
    </dgm:pt>
    <dgm:pt modelId="{37BC35D8-5B4D-46C3-99B1-97ACBED74526}" type="sibTrans" cxnId="{88074688-E6C9-48B0-AD8A-7425F1F41711}">
      <dgm:prSet/>
      <dgm:spPr/>
      <dgm:t>
        <a:bodyPr/>
        <a:lstStyle/>
        <a:p>
          <a:endParaRPr lang="nl-NL"/>
        </a:p>
      </dgm:t>
    </dgm:pt>
    <dgm:pt modelId="{274A404C-21AB-4025-B4AC-D4178D1E337A}">
      <dgm:prSet custT="1"/>
      <dgm:spPr/>
      <dgm:t>
        <a:bodyPr/>
        <a:lstStyle/>
        <a:p>
          <a:r>
            <a:rPr lang="nl-NL" sz="1400">
              <a:latin typeface="+mn-lt"/>
            </a:rPr>
            <a:t>De PCZ is </a:t>
          </a:r>
          <a:r>
            <a:rPr lang="nl-NL" sz="1400" b="1" u="sng">
              <a:latin typeface="+mn-lt"/>
            </a:rPr>
            <a:t>deelnemer</a:t>
          </a:r>
          <a:r>
            <a:rPr lang="nl-NL" sz="1400" u="sng">
              <a:latin typeface="+mn-lt"/>
            </a:rPr>
            <a:t> </a:t>
          </a:r>
          <a:r>
            <a:rPr lang="nl-NL" sz="1400" u="none">
              <a:latin typeface="+mn-lt"/>
            </a:rPr>
            <a:t>van het Zorg &amp; Re-integratieoverleg  </a:t>
          </a:r>
          <a:r>
            <a:rPr lang="nl-NL" sz="1400" b="1" u="none">
              <a:latin typeface="+mn-lt"/>
            </a:rPr>
            <a:t>(ZRO</a:t>
          </a:r>
          <a:r>
            <a:rPr lang="nl-NL" sz="1400" b="1">
              <a:latin typeface="+mn-lt"/>
            </a:rPr>
            <a:t>) </a:t>
          </a:r>
          <a:r>
            <a:rPr lang="nl-NL" sz="1400">
              <a:latin typeface="+mn-lt"/>
            </a:rPr>
            <a:t>op sectorniveau. </a:t>
          </a:r>
          <a:endParaRPr lang="nl-NL" sz="1400" dirty="0">
            <a:latin typeface="+mn-lt"/>
          </a:endParaRPr>
        </a:p>
      </dgm:t>
    </dgm:pt>
    <dgm:pt modelId="{2C4DD8F8-1766-43AE-8F1F-4C9B1B817B8D}" type="parTrans" cxnId="{567CA92A-91BA-4B63-A12C-0B31F05FC4E1}">
      <dgm:prSet/>
      <dgm:spPr/>
      <dgm:t>
        <a:bodyPr/>
        <a:lstStyle/>
        <a:p>
          <a:endParaRPr lang="nl-NL"/>
        </a:p>
      </dgm:t>
    </dgm:pt>
    <dgm:pt modelId="{901362B4-AAD2-4161-AA59-1BADE4C767E2}" type="sibTrans" cxnId="{567CA92A-91BA-4B63-A12C-0B31F05FC4E1}">
      <dgm:prSet/>
      <dgm:spPr/>
      <dgm:t>
        <a:bodyPr/>
        <a:lstStyle/>
        <a:p>
          <a:endParaRPr lang="nl-NL"/>
        </a:p>
      </dgm:t>
    </dgm:pt>
    <dgm:pt modelId="{3C77DD6F-4D17-4FFF-9CC5-76D4E67DB127}">
      <dgm:prSet phldrT="[Tekst]" custT="1"/>
      <dgm:spPr/>
      <dgm:t>
        <a:bodyPr/>
        <a:lstStyle/>
        <a:p>
          <a:r>
            <a:rPr lang="nl-NL" sz="1400">
              <a:latin typeface="+mn-lt"/>
            </a:rPr>
            <a:t>PCZ signaleert/ activeert betrokkenen met een rol/taak in het zorgproces van medewerker. </a:t>
          </a:r>
          <a:endParaRPr lang="nl-NL" sz="1400" dirty="0">
            <a:latin typeface="+mn-lt"/>
          </a:endParaRPr>
        </a:p>
      </dgm:t>
    </dgm:pt>
    <dgm:pt modelId="{CB557847-FA29-465A-96F9-B1AF2E2D5ACD}" type="sibTrans" cxnId="{C79913D5-1808-4902-B3B5-BF4B37B83700}">
      <dgm:prSet/>
      <dgm:spPr/>
      <dgm:t>
        <a:bodyPr/>
        <a:lstStyle/>
        <a:p>
          <a:endParaRPr lang="nl-NL"/>
        </a:p>
      </dgm:t>
    </dgm:pt>
    <dgm:pt modelId="{51BA0445-1112-4F5E-8F4B-11B29C6588DA}" type="parTrans" cxnId="{C79913D5-1808-4902-B3B5-BF4B37B83700}">
      <dgm:prSet/>
      <dgm:spPr/>
      <dgm:t>
        <a:bodyPr/>
        <a:lstStyle/>
        <a:p>
          <a:endParaRPr lang="nl-NL"/>
        </a:p>
      </dgm:t>
    </dgm:pt>
    <dgm:pt modelId="{A39EF6B3-4EBE-4BC0-95EE-2B4FFAE2AAF3}" type="pres">
      <dgm:prSet presAssocID="{78D35432-BC20-4496-A571-2BA0BCFCAE4D}" presName="Name0" presStyleCnt="0">
        <dgm:presLayoutVars>
          <dgm:dir/>
          <dgm:resizeHandles val="exact"/>
        </dgm:presLayoutVars>
      </dgm:prSet>
      <dgm:spPr/>
    </dgm:pt>
    <dgm:pt modelId="{09B114F7-4793-421B-9ACC-3EB88135A9C0}" type="pres">
      <dgm:prSet presAssocID="{78D35432-BC20-4496-A571-2BA0BCFCAE4D}" presName="bkgdShp" presStyleLbl="alignAccFollowNode1" presStyleIdx="0" presStyleCnt="1" custScaleX="98936" custScaleY="42450"/>
      <dgm:spPr/>
    </dgm:pt>
    <dgm:pt modelId="{7F4232FA-9F30-4026-927A-5AE5DF049C17}" type="pres">
      <dgm:prSet presAssocID="{78D35432-BC20-4496-A571-2BA0BCFCAE4D}" presName="linComp" presStyleCnt="0"/>
      <dgm:spPr/>
    </dgm:pt>
    <dgm:pt modelId="{28D9AEB4-171E-4340-8998-F627D44B20F1}" type="pres">
      <dgm:prSet presAssocID="{2E120308-43C3-4F14-BFC2-81A8048F50C1}" presName="compNode" presStyleCnt="0"/>
      <dgm:spPr/>
    </dgm:pt>
    <dgm:pt modelId="{1EA20CC9-0093-4927-A9C7-02F8F62821C0}" type="pres">
      <dgm:prSet presAssocID="{2E120308-43C3-4F14-BFC2-81A8048F50C1}" presName="node" presStyleLbl="node1" presStyleIdx="0" presStyleCnt="7" custScaleX="2000000" custLinFactNeighborX="882" custLinFactNeighborY="-16563">
        <dgm:presLayoutVars>
          <dgm:bulletEnabled val="1"/>
        </dgm:presLayoutVars>
      </dgm:prSet>
      <dgm:spPr/>
    </dgm:pt>
    <dgm:pt modelId="{700E12DB-6C91-4EA2-B5E5-861B57384390}" type="pres">
      <dgm:prSet presAssocID="{2E120308-43C3-4F14-BFC2-81A8048F50C1}" presName="invisiNode" presStyleLbl="node1" presStyleIdx="0" presStyleCnt="7"/>
      <dgm:spPr/>
    </dgm:pt>
    <dgm:pt modelId="{B21EBFB9-6DC9-4130-A4AD-8579247D4580}" type="pres">
      <dgm:prSet presAssocID="{2E120308-43C3-4F14-BFC2-81A8048F50C1}" presName="imagNode" presStyleLbl="fgImgPlace1" presStyleIdx="0" presStyleCnt="7" custScaleX="1088463" custScaleY="57889"/>
      <dgm:spPr>
        <a:blipFill>
          <a:blip xmlns:r="http://schemas.openxmlformats.org/officeDocument/2006/relationships" r:embed="rId1"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l="-5000" r="-5000"/>
          </a:stretch>
        </a:blipFill>
      </dgm:spPr>
    </dgm:pt>
    <dgm:pt modelId="{F8991126-D639-4E0D-B074-4553E83D843D}" type="pres">
      <dgm:prSet presAssocID="{C1CE28D0-BFEA-47FC-8DBB-A1B6DD3C1099}" presName="sibTrans" presStyleLbl="sibTrans2D1" presStyleIdx="0" presStyleCnt="0"/>
      <dgm:spPr/>
    </dgm:pt>
    <dgm:pt modelId="{0EA057F5-4F56-4855-828D-0C3690E0787B}" type="pres">
      <dgm:prSet presAssocID="{5A3D66E0-ADAA-46E4-8477-B4DCBC0F05EE}" presName="compNode" presStyleCnt="0"/>
      <dgm:spPr/>
    </dgm:pt>
    <dgm:pt modelId="{669F44A4-44C7-4625-B8C6-D9B4F4FD62B6}" type="pres">
      <dgm:prSet presAssocID="{5A3D66E0-ADAA-46E4-8477-B4DCBC0F05EE}" presName="node" presStyleLbl="node1" presStyleIdx="1" presStyleCnt="7" custScaleX="2000000" custLinFactNeighborY="-16330">
        <dgm:presLayoutVars>
          <dgm:bulletEnabled val="1"/>
        </dgm:presLayoutVars>
      </dgm:prSet>
      <dgm:spPr/>
    </dgm:pt>
    <dgm:pt modelId="{23F75DD4-6848-4C24-83FA-83D91FCC9FF6}" type="pres">
      <dgm:prSet presAssocID="{5A3D66E0-ADAA-46E4-8477-B4DCBC0F05EE}" presName="invisiNode" presStyleLbl="node1" presStyleIdx="1" presStyleCnt="7"/>
      <dgm:spPr/>
    </dgm:pt>
    <dgm:pt modelId="{83E7A309-4347-403C-A845-F41A107D5CAC}" type="pres">
      <dgm:prSet presAssocID="{5A3D66E0-ADAA-46E4-8477-B4DCBC0F05EE}" presName="imagNode" presStyleLbl="fgImgPlace1" presStyleIdx="1" presStyleCnt="7" custScaleX="1058112" custScaleY="57889"/>
      <dgm:spPr>
        <a:blipFill>
          <a:blip xmlns:r="http://schemas.openxmlformats.org/officeDocument/2006/relationships" r:embed="rId2"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l="-5000" r="-5000"/>
          </a:stretch>
        </a:blipFill>
      </dgm:spPr>
    </dgm:pt>
    <dgm:pt modelId="{0BA5FE38-ACA5-45F3-9B01-1A45689EE21B}" type="pres">
      <dgm:prSet presAssocID="{79991EE3-2405-4249-A2F9-688FEB1C1747}" presName="sibTrans" presStyleLbl="sibTrans2D1" presStyleIdx="0" presStyleCnt="0"/>
      <dgm:spPr/>
    </dgm:pt>
    <dgm:pt modelId="{F3C38EA8-7852-43AA-8A81-7CB5EE2EFC4E}" type="pres">
      <dgm:prSet presAssocID="{3C77DD6F-4D17-4FFF-9CC5-76D4E67DB127}" presName="compNode" presStyleCnt="0"/>
      <dgm:spPr/>
    </dgm:pt>
    <dgm:pt modelId="{23C5D43A-CB1C-4CB7-ADFA-7BEE1AEB8B40}" type="pres">
      <dgm:prSet presAssocID="{3C77DD6F-4D17-4FFF-9CC5-76D4E67DB127}" presName="node" presStyleLbl="node1" presStyleIdx="2" presStyleCnt="7" custScaleX="2000000" custLinFactNeighborY="-16330">
        <dgm:presLayoutVars>
          <dgm:bulletEnabled val="1"/>
        </dgm:presLayoutVars>
      </dgm:prSet>
      <dgm:spPr/>
    </dgm:pt>
    <dgm:pt modelId="{8E964DB6-1FA1-42F8-9ADA-2A46D2EE3691}" type="pres">
      <dgm:prSet presAssocID="{3C77DD6F-4D17-4FFF-9CC5-76D4E67DB127}" presName="invisiNode" presStyleLbl="node1" presStyleIdx="2" presStyleCnt="7"/>
      <dgm:spPr/>
    </dgm:pt>
    <dgm:pt modelId="{8144F30D-8067-4D64-9E69-A8C85A3153FA}" type="pres">
      <dgm:prSet presAssocID="{3C77DD6F-4D17-4FFF-9CC5-76D4E67DB127}" presName="imagNode" presStyleLbl="fgImgPlace1" presStyleIdx="2" presStyleCnt="7" custScaleX="1194001" custScaleY="57889"/>
      <dgm:spPr>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l="-5000" r="-5000"/>
          </a:stretch>
        </a:blipFill>
      </dgm:spPr>
    </dgm:pt>
    <dgm:pt modelId="{FBEFA453-57B3-416C-81DE-34A8446EF574}" type="pres">
      <dgm:prSet presAssocID="{CB557847-FA29-465A-96F9-B1AF2E2D5ACD}" presName="sibTrans" presStyleLbl="sibTrans2D1" presStyleIdx="0" presStyleCnt="0"/>
      <dgm:spPr/>
    </dgm:pt>
    <dgm:pt modelId="{62A31758-9EBE-41E1-A840-AAF132A55EEA}" type="pres">
      <dgm:prSet presAssocID="{D5925AE1-EC09-45A3-B22F-1001019BDA89}" presName="compNode" presStyleCnt="0"/>
      <dgm:spPr/>
    </dgm:pt>
    <dgm:pt modelId="{F123944D-A5A3-48F9-A119-292E39079E6C}" type="pres">
      <dgm:prSet presAssocID="{D5925AE1-EC09-45A3-B22F-1001019BDA89}" presName="node" presStyleLbl="node1" presStyleIdx="3" presStyleCnt="7" custScaleX="2000000" custLinFactNeighborY="-16330">
        <dgm:presLayoutVars>
          <dgm:bulletEnabled val="1"/>
        </dgm:presLayoutVars>
      </dgm:prSet>
      <dgm:spPr/>
    </dgm:pt>
    <dgm:pt modelId="{2BF0EE2E-29DF-43FF-9530-F19EA55007AA}" type="pres">
      <dgm:prSet presAssocID="{D5925AE1-EC09-45A3-B22F-1001019BDA89}" presName="invisiNode" presStyleLbl="node1" presStyleIdx="3" presStyleCnt="7"/>
      <dgm:spPr/>
    </dgm:pt>
    <dgm:pt modelId="{A05510CF-CADB-477C-BD67-090F74E16B12}" type="pres">
      <dgm:prSet presAssocID="{D5925AE1-EC09-45A3-B22F-1001019BDA89}" presName="imagNode" presStyleLbl="fgImgPlace1" presStyleIdx="3" presStyleCnt="7" custScaleX="1163654" custScaleY="57889" custLinFactX="-100000" custLinFactNeighborX="-149350" custLinFactNeighborY="19011"/>
      <dgm:spPr>
        <a:blipFill>
          <a:blip xmlns:r="http://schemas.openxmlformats.org/officeDocument/2006/relationships"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l="-5000" r="-5000"/>
          </a:stretch>
        </a:blipFill>
      </dgm:spPr>
    </dgm:pt>
    <dgm:pt modelId="{17980B22-0CBB-4A38-A606-78A30D93C99F}" type="pres">
      <dgm:prSet presAssocID="{A7D20BA8-FC19-470A-940F-054460D1A523}" presName="sibTrans" presStyleLbl="sibTrans2D1" presStyleIdx="0" presStyleCnt="0"/>
      <dgm:spPr/>
    </dgm:pt>
    <dgm:pt modelId="{A23C8FDA-B52E-49CF-AB6B-E09B150CE013}" type="pres">
      <dgm:prSet presAssocID="{1D10AED4-1022-48EF-AC57-7BE42EA6AAF1}" presName="compNode" presStyleCnt="0"/>
      <dgm:spPr/>
    </dgm:pt>
    <dgm:pt modelId="{4C308683-3101-4C81-B1D0-4FD098C630C1}" type="pres">
      <dgm:prSet presAssocID="{1D10AED4-1022-48EF-AC57-7BE42EA6AAF1}" presName="node" presStyleLbl="node1" presStyleIdx="4" presStyleCnt="7" custScaleX="2000000" custLinFactNeighborY="-16330">
        <dgm:presLayoutVars>
          <dgm:bulletEnabled val="1"/>
        </dgm:presLayoutVars>
      </dgm:prSet>
      <dgm:spPr/>
    </dgm:pt>
    <dgm:pt modelId="{B07C9254-6D1B-44F8-93A7-1BD1D8AEF5FD}" type="pres">
      <dgm:prSet presAssocID="{1D10AED4-1022-48EF-AC57-7BE42EA6AAF1}" presName="invisiNode" presStyleLbl="node1" presStyleIdx="4" presStyleCnt="7"/>
      <dgm:spPr/>
    </dgm:pt>
    <dgm:pt modelId="{325D02AD-3475-4314-8821-4A0516FAD454}" type="pres">
      <dgm:prSet presAssocID="{1D10AED4-1022-48EF-AC57-7BE42EA6AAF1}" presName="imagNode" presStyleLbl="fgImgPlace1" presStyleIdx="4" presStyleCnt="7" custScaleX="1133302" custScaleY="57887"/>
      <dgm:spPr>
        <a:blipFill>
          <a:blip xmlns:r="http://schemas.openxmlformats.org/officeDocument/2006/relationships" r:embed="rId5"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l="-5000" r="-5000"/>
          </a:stretch>
        </a:blipFill>
      </dgm:spPr>
    </dgm:pt>
    <dgm:pt modelId="{E3CE44DE-1848-4A77-943D-7E359154B667}" type="pres">
      <dgm:prSet presAssocID="{59EEB795-0CC4-47CE-88C3-6BBFBB63FB3A}" presName="sibTrans" presStyleLbl="sibTrans2D1" presStyleIdx="0" presStyleCnt="0"/>
      <dgm:spPr/>
    </dgm:pt>
    <dgm:pt modelId="{29710142-E65B-42F5-B7B6-32C32225598F}" type="pres">
      <dgm:prSet presAssocID="{274A404C-21AB-4025-B4AC-D4178D1E337A}" presName="compNode" presStyleCnt="0"/>
      <dgm:spPr/>
    </dgm:pt>
    <dgm:pt modelId="{BA632937-B7F5-4C91-A977-35139DD2C1BD}" type="pres">
      <dgm:prSet presAssocID="{274A404C-21AB-4025-B4AC-D4178D1E337A}" presName="node" presStyleLbl="node1" presStyleIdx="5" presStyleCnt="7" custScaleX="2000000" custLinFactNeighborY="-16330">
        <dgm:presLayoutVars>
          <dgm:bulletEnabled val="1"/>
        </dgm:presLayoutVars>
      </dgm:prSet>
      <dgm:spPr/>
    </dgm:pt>
    <dgm:pt modelId="{6E2813B7-F61D-4B6A-B7EB-55666D2EC9EE}" type="pres">
      <dgm:prSet presAssocID="{274A404C-21AB-4025-B4AC-D4178D1E337A}" presName="invisiNode" presStyleLbl="node1" presStyleIdx="5" presStyleCnt="7"/>
      <dgm:spPr/>
    </dgm:pt>
    <dgm:pt modelId="{7FC814A2-B3AC-4A41-8308-AFDC667C7DA7}" type="pres">
      <dgm:prSet presAssocID="{274A404C-21AB-4025-B4AC-D4178D1E337A}" presName="imagNode" presStyleLbl="fgImgPlace1" presStyleIdx="5" presStyleCnt="7" custScaleX="1102954" custScaleY="57889"/>
      <dgm:spPr>
        <a:blipFill>
          <a:blip xmlns:r="http://schemas.openxmlformats.org/officeDocument/2006/relationships" r:embed="rId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F2B8A5DF-FA34-44FF-BDBE-F828F23EC11E}" type="pres">
      <dgm:prSet presAssocID="{901362B4-AAD2-4161-AA59-1BADE4C767E2}" presName="sibTrans" presStyleLbl="sibTrans2D1" presStyleIdx="0" presStyleCnt="0"/>
      <dgm:spPr/>
    </dgm:pt>
    <dgm:pt modelId="{71DE68A6-5414-484C-A65C-C6A19B208DBD}" type="pres">
      <dgm:prSet presAssocID="{6C1233D6-5F6A-4ECD-BF4D-4BEAB3993693}" presName="compNode" presStyleCnt="0"/>
      <dgm:spPr/>
    </dgm:pt>
    <dgm:pt modelId="{8FABAE37-950E-4171-A501-AFC15BFC9FFC}" type="pres">
      <dgm:prSet presAssocID="{6C1233D6-5F6A-4ECD-BF4D-4BEAB3993693}" presName="node" presStyleLbl="node1" presStyleIdx="6" presStyleCnt="7" custScaleX="2000000" custLinFactNeighborY="-16330">
        <dgm:presLayoutVars>
          <dgm:bulletEnabled val="1"/>
        </dgm:presLayoutVars>
      </dgm:prSet>
      <dgm:spPr/>
    </dgm:pt>
    <dgm:pt modelId="{BC0EF66A-C96B-4EEF-A4DE-BF965E25B411}" type="pres">
      <dgm:prSet presAssocID="{6C1233D6-5F6A-4ECD-BF4D-4BEAB3993693}" presName="invisiNode" presStyleLbl="node1" presStyleIdx="6" presStyleCnt="7"/>
      <dgm:spPr/>
    </dgm:pt>
    <dgm:pt modelId="{175BE183-62C0-41C9-8E6D-80C1D43845D7}" type="pres">
      <dgm:prSet presAssocID="{6C1233D6-5F6A-4ECD-BF4D-4BEAB3993693}" presName="imagNode" presStyleLbl="fgImgPlace1" presStyleIdx="6" presStyleCnt="7" custScaleX="1072605" custScaleY="57841"/>
      <dgm:spPr>
        <a:blipFill>
          <a:blip xmlns:r="http://schemas.openxmlformats.org/officeDocument/2006/relationships" r:embed="rId7"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l="-5000" r="-5000"/>
          </a:stretch>
        </a:blipFill>
      </dgm:spPr>
    </dgm:pt>
  </dgm:ptLst>
  <dgm:cxnLst>
    <dgm:cxn modelId="{567CA92A-91BA-4B63-A12C-0B31F05FC4E1}" srcId="{78D35432-BC20-4496-A571-2BA0BCFCAE4D}" destId="{274A404C-21AB-4025-B4AC-D4178D1E337A}" srcOrd="5" destOrd="0" parTransId="{2C4DD8F8-1766-43AE-8F1F-4C9B1B817B8D}" sibTransId="{901362B4-AAD2-4161-AA59-1BADE4C767E2}"/>
    <dgm:cxn modelId="{1F41A039-2673-4CED-AD5D-585627D57A70}" srcId="{78D35432-BC20-4496-A571-2BA0BCFCAE4D}" destId="{1D10AED4-1022-48EF-AC57-7BE42EA6AAF1}" srcOrd="4" destOrd="0" parTransId="{73411D41-8DC1-4CAC-B140-2BF3FE5B93E9}" sibTransId="{59EEB795-0CC4-47CE-88C3-6BBFBB63FB3A}"/>
    <dgm:cxn modelId="{5C76AC3D-70AF-4007-B4E9-928E542FECCC}" srcId="{78D35432-BC20-4496-A571-2BA0BCFCAE4D}" destId="{D5925AE1-EC09-45A3-B22F-1001019BDA89}" srcOrd="3" destOrd="0" parTransId="{F439E0D8-D96C-4568-83A3-DCF453CDBBDD}" sibTransId="{A7D20BA8-FC19-470A-940F-054460D1A523}"/>
    <dgm:cxn modelId="{95FF0F67-05F3-4F3D-A289-6664CBB89B80}" type="presOf" srcId="{78D35432-BC20-4496-A571-2BA0BCFCAE4D}" destId="{A39EF6B3-4EBE-4BC0-95EE-2B4FFAE2AAF3}" srcOrd="0" destOrd="0" presId="urn:microsoft.com/office/officeart/2005/8/layout/pList2"/>
    <dgm:cxn modelId="{1ACDF34F-D561-4007-AC17-856CA7A591AB}" srcId="{78D35432-BC20-4496-A571-2BA0BCFCAE4D}" destId="{2E120308-43C3-4F14-BFC2-81A8048F50C1}" srcOrd="0" destOrd="0" parTransId="{8581DCAD-AA26-4920-95F8-14B72775A3EF}" sibTransId="{C1CE28D0-BFEA-47FC-8DBB-A1B6DD3C1099}"/>
    <dgm:cxn modelId="{02DAEE51-DF12-48A4-B080-82D7827BB314}" srcId="{78D35432-BC20-4496-A571-2BA0BCFCAE4D}" destId="{5A3D66E0-ADAA-46E4-8477-B4DCBC0F05EE}" srcOrd="1" destOrd="0" parTransId="{D2F20FBB-710F-4B70-BC75-0872280B7874}" sibTransId="{79991EE3-2405-4249-A2F9-688FEB1C1747}"/>
    <dgm:cxn modelId="{E225D674-5A1A-46FF-8F33-BFE251483961}" type="presOf" srcId="{C1CE28D0-BFEA-47FC-8DBB-A1B6DD3C1099}" destId="{F8991126-D639-4E0D-B074-4553E83D843D}" srcOrd="0" destOrd="0" presId="urn:microsoft.com/office/officeart/2005/8/layout/pList2"/>
    <dgm:cxn modelId="{5DD30478-D027-446C-9752-F2C29CE51131}" type="presOf" srcId="{5A3D66E0-ADAA-46E4-8477-B4DCBC0F05EE}" destId="{669F44A4-44C7-4625-B8C6-D9B4F4FD62B6}" srcOrd="0" destOrd="0" presId="urn:microsoft.com/office/officeart/2005/8/layout/pList2"/>
    <dgm:cxn modelId="{F8803F80-62D4-484D-B0DA-C239E44854F5}" type="presOf" srcId="{79991EE3-2405-4249-A2F9-688FEB1C1747}" destId="{0BA5FE38-ACA5-45F3-9B01-1A45689EE21B}" srcOrd="0" destOrd="0" presId="urn:microsoft.com/office/officeart/2005/8/layout/pList2"/>
    <dgm:cxn modelId="{7AE59B82-B0EE-4418-BD34-21E238C0659B}" type="presOf" srcId="{6C1233D6-5F6A-4ECD-BF4D-4BEAB3993693}" destId="{8FABAE37-950E-4171-A501-AFC15BFC9FFC}" srcOrd="0" destOrd="0" presId="urn:microsoft.com/office/officeart/2005/8/layout/pList2"/>
    <dgm:cxn modelId="{88074688-E6C9-48B0-AD8A-7425F1F41711}" srcId="{78D35432-BC20-4496-A571-2BA0BCFCAE4D}" destId="{6C1233D6-5F6A-4ECD-BF4D-4BEAB3993693}" srcOrd="6" destOrd="0" parTransId="{2681D5C5-B1CC-42AE-A084-F95A2F7178C0}" sibTransId="{37BC35D8-5B4D-46C3-99B1-97ACBED74526}"/>
    <dgm:cxn modelId="{CDA77D88-F3DD-4FC9-9B9A-BC825321E5B8}" type="presOf" srcId="{1D10AED4-1022-48EF-AC57-7BE42EA6AAF1}" destId="{4C308683-3101-4C81-B1D0-4FD098C630C1}" srcOrd="0" destOrd="0" presId="urn:microsoft.com/office/officeart/2005/8/layout/pList2"/>
    <dgm:cxn modelId="{BB3C9793-E691-45C1-957D-5A546A84FD63}" type="presOf" srcId="{2E120308-43C3-4F14-BFC2-81A8048F50C1}" destId="{1EA20CC9-0093-4927-A9C7-02F8F62821C0}" srcOrd="0" destOrd="0" presId="urn:microsoft.com/office/officeart/2005/8/layout/pList2"/>
    <dgm:cxn modelId="{8FA9769E-7F9B-4B22-B83C-F8709B241B78}" type="presOf" srcId="{CB557847-FA29-465A-96F9-B1AF2E2D5ACD}" destId="{FBEFA453-57B3-416C-81DE-34A8446EF574}" srcOrd="0" destOrd="0" presId="urn:microsoft.com/office/officeart/2005/8/layout/pList2"/>
    <dgm:cxn modelId="{055C7BA8-4040-4F1F-9E3F-8880CE522AC4}" type="presOf" srcId="{59EEB795-0CC4-47CE-88C3-6BBFBB63FB3A}" destId="{E3CE44DE-1848-4A77-943D-7E359154B667}" srcOrd="0" destOrd="0" presId="urn:microsoft.com/office/officeart/2005/8/layout/pList2"/>
    <dgm:cxn modelId="{0CC18ABB-0957-49AC-8446-48491E1693EA}" type="presOf" srcId="{274A404C-21AB-4025-B4AC-D4178D1E337A}" destId="{BA632937-B7F5-4C91-A977-35139DD2C1BD}" srcOrd="0" destOrd="0" presId="urn:microsoft.com/office/officeart/2005/8/layout/pList2"/>
    <dgm:cxn modelId="{3AA33FCF-8CF4-4D81-BF29-802392015695}" type="presOf" srcId="{A7D20BA8-FC19-470A-940F-054460D1A523}" destId="{17980B22-0CBB-4A38-A606-78A30D93C99F}" srcOrd="0" destOrd="0" presId="urn:microsoft.com/office/officeart/2005/8/layout/pList2"/>
    <dgm:cxn modelId="{C5C8F3D0-03D1-4E04-9DED-DF9BA34091A6}" type="presOf" srcId="{901362B4-AAD2-4161-AA59-1BADE4C767E2}" destId="{F2B8A5DF-FA34-44FF-BDBE-F828F23EC11E}" srcOrd="0" destOrd="0" presId="urn:microsoft.com/office/officeart/2005/8/layout/pList2"/>
    <dgm:cxn modelId="{C79913D5-1808-4902-B3B5-BF4B37B83700}" srcId="{78D35432-BC20-4496-A571-2BA0BCFCAE4D}" destId="{3C77DD6F-4D17-4FFF-9CC5-76D4E67DB127}" srcOrd="2" destOrd="0" parTransId="{51BA0445-1112-4F5E-8F4B-11B29C6588DA}" sibTransId="{CB557847-FA29-465A-96F9-B1AF2E2D5ACD}"/>
    <dgm:cxn modelId="{8BAB14F3-48B8-4AF7-B3BD-0DF80E6FDB7A}" type="presOf" srcId="{3C77DD6F-4D17-4FFF-9CC5-76D4E67DB127}" destId="{23C5D43A-CB1C-4CB7-ADFA-7BEE1AEB8B40}" srcOrd="0" destOrd="0" presId="urn:microsoft.com/office/officeart/2005/8/layout/pList2"/>
    <dgm:cxn modelId="{F18C61FC-AB2B-4729-9141-15388914829E}" type="presOf" srcId="{D5925AE1-EC09-45A3-B22F-1001019BDA89}" destId="{F123944D-A5A3-48F9-A119-292E39079E6C}" srcOrd="0" destOrd="0" presId="urn:microsoft.com/office/officeart/2005/8/layout/pList2"/>
    <dgm:cxn modelId="{ED57FB4B-0E67-4394-9190-C3414E435E82}" type="presParOf" srcId="{A39EF6B3-4EBE-4BC0-95EE-2B4FFAE2AAF3}" destId="{09B114F7-4793-421B-9ACC-3EB88135A9C0}" srcOrd="0" destOrd="0" presId="urn:microsoft.com/office/officeart/2005/8/layout/pList2"/>
    <dgm:cxn modelId="{4B529C12-E495-4853-B968-1C2B85113968}" type="presParOf" srcId="{A39EF6B3-4EBE-4BC0-95EE-2B4FFAE2AAF3}" destId="{7F4232FA-9F30-4026-927A-5AE5DF049C17}" srcOrd="1" destOrd="0" presId="urn:microsoft.com/office/officeart/2005/8/layout/pList2"/>
    <dgm:cxn modelId="{A3E67CAE-4EA5-40AD-B741-F6450FF16EB7}" type="presParOf" srcId="{7F4232FA-9F30-4026-927A-5AE5DF049C17}" destId="{28D9AEB4-171E-4340-8998-F627D44B20F1}" srcOrd="0" destOrd="0" presId="urn:microsoft.com/office/officeart/2005/8/layout/pList2"/>
    <dgm:cxn modelId="{D9CEC875-EAAE-4CD2-92FA-3F6F196E572E}" type="presParOf" srcId="{28D9AEB4-171E-4340-8998-F627D44B20F1}" destId="{1EA20CC9-0093-4927-A9C7-02F8F62821C0}" srcOrd="0" destOrd="0" presId="urn:microsoft.com/office/officeart/2005/8/layout/pList2"/>
    <dgm:cxn modelId="{FDBF237B-4A35-42A8-8DB5-B0CE8B95F857}" type="presParOf" srcId="{28D9AEB4-171E-4340-8998-F627D44B20F1}" destId="{700E12DB-6C91-4EA2-B5E5-861B57384390}" srcOrd="1" destOrd="0" presId="urn:microsoft.com/office/officeart/2005/8/layout/pList2"/>
    <dgm:cxn modelId="{10751C57-A962-4800-84F1-97EC010AF338}" type="presParOf" srcId="{28D9AEB4-171E-4340-8998-F627D44B20F1}" destId="{B21EBFB9-6DC9-4130-A4AD-8579247D4580}" srcOrd="2" destOrd="0" presId="urn:microsoft.com/office/officeart/2005/8/layout/pList2"/>
    <dgm:cxn modelId="{80FA3A73-F97E-4865-91D2-1B226A739F5C}" type="presParOf" srcId="{7F4232FA-9F30-4026-927A-5AE5DF049C17}" destId="{F8991126-D639-4E0D-B074-4553E83D843D}" srcOrd="1" destOrd="0" presId="urn:microsoft.com/office/officeart/2005/8/layout/pList2"/>
    <dgm:cxn modelId="{6845C9F3-3D5F-4E26-8E2D-4317929BC31B}" type="presParOf" srcId="{7F4232FA-9F30-4026-927A-5AE5DF049C17}" destId="{0EA057F5-4F56-4855-828D-0C3690E0787B}" srcOrd="2" destOrd="0" presId="urn:microsoft.com/office/officeart/2005/8/layout/pList2"/>
    <dgm:cxn modelId="{2BA3D188-4B39-4143-B537-FF0B633EE7E1}" type="presParOf" srcId="{0EA057F5-4F56-4855-828D-0C3690E0787B}" destId="{669F44A4-44C7-4625-B8C6-D9B4F4FD62B6}" srcOrd="0" destOrd="0" presId="urn:microsoft.com/office/officeart/2005/8/layout/pList2"/>
    <dgm:cxn modelId="{BAD06ED7-A2D4-44C1-9628-BCB806A5DDC6}" type="presParOf" srcId="{0EA057F5-4F56-4855-828D-0C3690E0787B}" destId="{23F75DD4-6848-4C24-83FA-83D91FCC9FF6}" srcOrd="1" destOrd="0" presId="urn:microsoft.com/office/officeart/2005/8/layout/pList2"/>
    <dgm:cxn modelId="{52FFA762-4146-4BAD-AFAD-E89AC1F9AD89}" type="presParOf" srcId="{0EA057F5-4F56-4855-828D-0C3690E0787B}" destId="{83E7A309-4347-403C-A845-F41A107D5CAC}" srcOrd="2" destOrd="0" presId="urn:microsoft.com/office/officeart/2005/8/layout/pList2"/>
    <dgm:cxn modelId="{EFA87E26-1B5E-433B-A106-B8C71E214E7F}" type="presParOf" srcId="{7F4232FA-9F30-4026-927A-5AE5DF049C17}" destId="{0BA5FE38-ACA5-45F3-9B01-1A45689EE21B}" srcOrd="3" destOrd="0" presId="urn:microsoft.com/office/officeart/2005/8/layout/pList2"/>
    <dgm:cxn modelId="{755C341C-4CF5-4C41-884A-851C1B5F9782}" type="presParOf" srcId="{7F4232FA-9F30-4026-927A-5AE5DF049C17}" destId="{F3C38EA8-7852-43AA-8A81-7CB5EE2EFC4E}" srcOrd="4" destOrd="0" presId="urn:microsoft.com/office/officeart/2005/8/layout/pList2"/>
    <dgm:cxn modelId="{885C0035-3F10-4A52-8BB5-58E0FCF4065E}" type="presParOf" srcId="{F3C38EA8-7852-43AA-8A81-7CB5EE2EFC4E}" destId="{23C5D43A-CB1C-4CB7-ADFA-7BEE1AEB8B40}" srcOrd="0" destOrd="0" presId="urn:microsoft.com/office/officeart/2005/8/layout/pList2"/>
    <dgm:cxn modelId="{8623B395-24BD-406B-8AA4-C5A9B3258547}" type="presParOf" srcId="{F3C38EA8-7852-43AA-8A81-7CB5EE2EFC4E}" destId="{8E964DB6-1FA1-42F8-9ADA-2A46D2EE3691}" srcOrd="1" destOrd="0" presId="urn:microsoft.com/office/officeart/2005/8/layout/pList2"/>
    <dgm:cxn modelId="{3E3F718F-0C00-43E3-95AA-DFDA31AD2310}" type="presParOf" srcId="{F3C38EA8-7852-43AA-8A81-7CB5EE2EFC4E}" destId="{8144F30D-8067-4D64-9E69-A8C85A3153FA}" srcOrd="2" destOrd="0" presId="urn:microsoft.com/office/officeart/2005/8/layout/pList2"/>
    <dgm:cxn modelId="{FC6E92DF-CE3D-433F-BA53-B33789EED2FC}" type="presParOf" srcId="{7F4232FA-9F30-4026-927A-5AE5DF049C17}" destId="{FBEFA453-57B3-416C-81DE-34A8446EF574}" srcOrd="5" destOrd="0" presId="urn:microsoft.com/office/officeart/2005/8/layout/pList2"/>
    <dgm:cxn modelId="{50BA60D6-9076-4BAB-8250-D4682350651F}" type="presParOf" srcId="{7F4232FA-9F30-4026-927A-5AE5DF049C17}" destId="{62A31758-9EBE-41E1-A840-AAF132A55EEA}" srcOrd="6" destOrd="0" presId="urn:microsoft.com/office/officeart/2005/8/layout/pList2"/>
    <dgm:cxn modelId="{C01638A3-E0FF-4FAB-BD45-514CB8313312}" type="presParOf" srcId="{62A31758-9EBE-41E1-A840-AAF132A55EEA}" destId="{F123944D-A5A3-48F9-A119-292E39079E6C}" srcOrd="0" destOrd="0" presId="urn:microsoft.com/office/officeart/2005/8/layout/pList2"/>
    <dgm:cxn modelId="{BE8F5B6C-FEA4-4786-A7D0-065161AEE976}" type="presParOf" srcId="{62A31758-9EBE-41E1-A840-AAF132A55EEA}" destId="{2BF0EE2E-29DF-43FF-9530-F19EA55007AA}" srcOrd="1" destOrd="0" presId="urn:microsoft.com/office/officeart/2005/8/layout/pList2"/>
    <dgm:cxn modelId="{708118D0-7ABA-4527-9C9C-761CC0813C0E}" type="presParOf" srcId="{62A31758-9EBE-41E1-A840-AAF132A55EEA}" destId="{A05510CF-CADB-477C-BD67-090F74E16B12}" srcOrd="2" destOrd="0" presId="urn:microsoft.com/office/officeart/2005/8/layout/pList2"/>
    <dgm:cxn modelId="{6124BC0A-4309-4183-8FAF-84E015DE92E3}" type="presParOf" srcId="{7F4232FA-9F30-4026-927A-5AE5DF049C17}" destId="{17980B22-0CBB-4A38-A606-78A30D93C99F}" srcOrd="7" destOrd="0" presId="urn:microsoft.com/office/officeart/2005/8/layout/pList2"/>
    <dgm:cxn modelId="{45AA73BE-F644-4204-846F-B6B746977579}" type="presParOf" srcId="{7F4232FA-9F30-4026-927A-5AE5DF049C17}" destId="{A23C8FDA-B52E-49CF-AB6B-E09B150CE013}" srcOrd="8" destOrd="0" presId="urn:microsoft.com/office/officeart/2005/8/layout/pList2"/>
    <dgm:cxn modelId="{F1805A4D-5A15-4A9B-AEE2-8106769DCD21}" type="presParOf" srcId="{A23C8FDA-B52E-49CF-AB6B-E09B150CE013}" destId="{4C308683-3101-4C81-B1D0-4FD098C630C1}" srcOrd="0" destOrd="0" presId="urn:microsoft.com/office/officeart/2005/8/layout/pList2"/>
    <dgm:cxn modelId="{090B9EBC-E3C1-49C6-8DAF-7BD258E7ACBE}" type="presParOf" srcId="{A23C8FDA-B52E-49CF-AB6B-E09B150CE013}" destId="{B07C9254-6D1B-44F8-93A7-1BD1D8AEF5FD}" srcOrd="1" destOrd="0" presId="urn:microsoft.com/office/officeart/2005/8/layout/pList2"/>
    <dgm:cxn modelId="{F2D1BF63-CF7C-47D9-809D-8DA4893D71F2}" type="presParOf" srcId="{A23C8FDA-B52E-49CF-AB6B-E09B150CE013}" destId="{325D02AD-3475-4314-8821-4A0516FAD454}" srcOrd="2" destOrd="0" presId="urn:microsoft.com/office/officeart/2005/8/layout/pList2"/>
    <dgm:cxn modelId="{36641809-6126-44A6-B2E7-D69A5BFCFED0}" type="presParOf" srcId="{7F4232FA-9F30-4026-927A-5AE5DF049C17}" destId="{E3CE44DE-1848-4A77-943D-7E359154B667}" srcOrd="9" destOrd="0" presId="urn:microsoft.com/office/officeart/2005/8/layout/pList2"/>
    <dgm:cxn modelId="{0943ABEC-9BA0-46C6-8B74-DAC28BA13C6D}" type="presParOf" srcId="{7F4232FA-9F30-4026-927A-5AE5DF049C17}" destId="{29710142-E65B-42F5-B7B6-32C32225598F}" srcOrd="10" destOrd="0" presId="urn:microsoft.com/office/officeart/2005/8/layout/pList2"/>
    <dgm:cxn modelId="{1A505D23-F417-400D-AC54-BAC03332B1E2}" type="presParOf" srcId="{29710142-E65B-42F5-B7B6-32C32225598F}" destId="{BA632937-B7F5-4C91-A977-35139DD2C1BD}" srcOrd="0" destOrd="0" presId="urn:microsoft.com/office/officeart/2005/8/layout/pList2"/>
    <dgm:cxn modelId="{9D696A95-398F-4D9D-B5BF-B96DB8C1F834}" type="presParOf" srcId="{29710142-E65B-42F5-B7B6-32C32225598F}" destId="{6E2813B7-F61D-4B6A-B7EB-55666D2EC9EE}" srcOrd="1" destOrd="0" presId="urn:microsoft.com/office/officeart/2005/8/layout/pList2"/>
    <dgm:cxn modelId="{0D3B7B35-A46A-42DC-971F-18C5FC9D4DBE}" type="presParOf" srcId="{29710142-E65B-42F5-B7B6-32C32225598F}" destId="{7FC814A2-B3AC-4A41-8308-AFDC667C7DA7}" srcOrd="2" destOrd="0" presId="urn:microsoft.com/office/officeart/2005/8/layout/pList2"/>
    <dgm:cxn modelId="{89E733B4-2E69-4910-BF39-FD81E20DD3F1}" type="presParOf" srcId="{7F4232FA-9F30-4026-927A-5AE5DF049C17}" destId="{F2B8A5DF-FA34-44FF-BDBE-F828F23EC11E}" srcOrd="11" destOrd="0" presId="urn:microsoft.com/office/officeart/2005/8/layout/pList2"/>
    <dgm:cxn modelId="{162B5330-D3B8-4D3B-855D-72C55E35FAC2}" type="presParOf" srcId="{7F4232FA-9F30-4026-927A-5AE5DF049C17}" destId="{71DE68A6-5414-484C-A65C-C6A19B208DBD}" srcOrd="12" destOrd="0" presId="urn:microsoft.com/office/officeart/2005/8/layout/pList2"/>
    <dgm:cxn modelId="{78FA5F20-B45D-45E0-A28C-A46F35DC71BC}" type="presParOf" srcId="{71DE68A6-5414-484C-A65C-C6A19B208DBD}" destId="{8FABAE37-950E-4171-A501-AFC15BFC9FFC}" srcOrd="0" destOrd="0" presId="urn:microsoft.com/office/officeart/2005/8/layout/pList2"/>
    <dgm:cxn modelId="{DFC53842-6FB9-44C6-A1B4-9C644258C0CB}" type="presParOf" srcId="{71DE68A6-5414-484C-A65C-C6A19B208DBD}" destId="{BC0EF66A-C96B-4EEF-A4DE-BF965E25B411}" srcOrd="1" destOrd="0" presId="urn:microsoft.com/office/officeart/2005/8/layout/pList2"/>
    <dgm:cxn modelId="{E26DB26F-43BA-4333-881C-71CBD8B0B36D}" type="presParOf" srcId="{71DE68A6-5414-484C-A65C-C6A19B208DBD}" destId="{175BE183-62C0-41C9-8E6D-80C1D43845D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114F7-4793-421B-9ACC-3EB88135A9C0}">
      <dsp:nvSpPr>
        <dsp:cNvPr id="0" name=""/>
        <dsp:cNvSpPr/>
      </dsp:nvSpPr>
      <dsp:spPr>
        <a:xfrm>
          <a:off x="68954" y="727202"/>
          <a:ext cx="12823529" cy="1072797"/>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1EBFB9-6DC9-4130-A4AD-8579247D4580}">
      <dsp:nvSpPr>
        <dsp:cNvPr id="0" name=""/>
        <dsp:cNvSpPr/>
      </dsp:nvSpPr>
      <dsp:spPr>
        <a:xfrm>
          <a:off x="785216" y="727177"/>
          <a:ext cx="942976" cy="1072846"/>
        </a:xfrm>
        <a:prstGeom prst="roundRect">
          <a:avLst>
            <a:gd name="adj" fmla="val 10000"/>
          </a:avLst>
        </a:prstGeom>
        <a:blipFill>
          <a:blip xmlns:r="http://schemas.openxmlformats.org/officeDocument/2006/relationships" r:embed="rId1"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l="-5000" r="-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A20CC9-0093-4927-A9C7-02F8F62821C0}">
      <dsp:nvSpPr>
        <dsp:cNvPr id="0" name=""/>
        <dsp:cNvSpPr/>
      </dsp:nvSpPr>
      <dsp:spPr>
        <a:xfrm rot="10800000">
          <a:off x="391131" y="2015603"/>
          <a:ext cx="1732674" cy="308880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nl-NL" sz="1400" kern="1200">
              <a:latin typeface="+mn-lt"/>
            </a:rPr>
            <a:t>PCZ neemt in </a:t>
          </a:r>
          <a:r>
            <a:rPr lang="nl-NL" sz="1400" b="1" u="sng" kern="1200">
              <a:latin typeface="+mn-lt"/>
            </a:rPr>
            <a:t>week 6 van het verzuim </a:t>
          </a:r>
          <a:r>
            <a:rPr lang="nl-NL" sz="1400" kern="1200">
              <a:latin typeface="+mn-lt"/>
            </a:rPr>
            <a:t>proactief contact op met uitgevallen medewerkers.</a:t>
          </a:r>
        </a:p>
        <a:p>
          <a:pPr marL="0" lvl="0" indent="0" algn="ctr" defTabSz="622300">
            <a:lnSpc>
              <a:spcPct val="90000"/>
            </a:lnSpc>
            <a:spcBef>
              <a:spcPct val="0"/>
            </a:spcBef>
            <a:spcAft>
              <a:spcPct val="35000"/>
            </a:spcAft>
            <a:buNone/>
          </a:pPr>
          <a:endParaRPr lang="nl-NL" sz="1400" kern="1200" dirty="0">
            <a:latin typeface="+mn-lt"/>
          </a:endParaRPr>
        </a:p>
      </dsp:txBody>
      <dsp:txXfrm rot="10800000">
        <a:off x="444417" y="2015603"/>
        <a:ext cx="1626102" cy="3035516"/>
      </dsp:txXfrm>
    </dsp:sp>
    <dsp:sp modelId="{83E7A309-4347-403C-A845-F41A107D5CAC}">
      <dsp:nvSpPr>
        <dsp:cNvPr id="0" name=""/>
        <dsp:cNvSpPr/>
      </dsp:nvSpPr>
      <dsp:spPr>
        <a:xfrm>
          <a:off x="2539702" y="727177"/>
          <a:ext cx="916681" cy="1072846"/>
        </a:xfrm>
        <a:prstGeom prst="roundRect">
          <a:avLst>
            <a:gd name="adj" fmla="val 10000"/>
          </a:avLst>
        </a:prstGeom>
        <a:blipFill>
          <a:blip xmlns:r="http://schemas.openxmlformats.org/officeDocument/2006/relationships" r:embed="rId2"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l="-5000" r="-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9F44A4-44C7-4625-B8C6-D9B4F4FD62B6}">
      <dsp:nvSpPr>
        <dsp:cNvPr id="0" name=""/>
        <dsp:cNvSpPr/>
      </dsp:nvSpPr>
      <dsp:spPr>
        <a:xfrm rot="10800000">
          <a:off x="2131705" y="2022800"/>
          <a:ext cx="1732674" cy="308880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nl-NL" sz="1400" kern="1200">
              <a:latin typeface="+mn-lt"/>
            </a:rPr>
            <a:t>PCZ is </a:t>
          </a:r>
          <a:r>
            <a:rPr lang="nl-NL" sz="1400" b="1" u="sng" kern="1200">
              <a:latin typeface="+mn-lt"/>
            </a:rPr>
            <a:t>wegwijzer</a:t>
          </a:r>
          <a:r>
            <a:rPr lang="nl-NL" sz="1400" u="sng" kern="1200">
              <a:latin typeface="+mn-lt"/>
            </a:rPr>
            <a:t> </a:t>
          </a:r>
          <a:r>
            <a:rPr lang="nl-NL" sz="1400" kern="1200">
              <a:latin typeface="+mn-lt"/>
            </a:rPr>
            <a:t>voor medewerker.</a:t>
          </a:r>
        </a:p>
        <a:p>
          <a:pPr marL="0" lvl="0" indent="0" algn="ctr" defTabSz="622300">
            <a:lnSpc>
              <a:spcPct val="90000"/>
            </a:lnSpc>
            <a:spcBef>
              <a:spcPct val="0"/>
            </a:spcBef>
            <a:spcAft>
              <a:spcPct val="35000"/>
            </a:spcAft>
            <a:buNone/>
          </a:pPr>
          <a:endParaRPr lang="nl-NL" sz="1400" kern="1200">
            <a:latin typeface="+mn-lt"/>
          </a:endParaRPr>
        </a:p>
        <a:p>
          <a:pPr marL="0" lvl="0" indent="0" algn="ctr" defTabSz="622300">
            <a:lnSpc>
              <a:spcPct val="90000"/>
            </a:lnSpc>
            <a:spcBef>
              <a:spcPct val="0"/>
            </a:spcBef>
            <a:spcAft>
              <a:spcPct val="35000"/>
            </a:spcAft>
            <a:buNone/>
          </a:pPr>
          <a:r>
            <a:rPr lang="nl-NL" sz="1400" kern="1200">
              <a:latin typeface="+mn-lt"/>
              <a:ea typeface="Calibri" panose="020F0502020204030204" pitchFamily="34" charset="0"/>
              <a:cs typeface="Calibri" panose="020F0502020204030204" pitchFamily="34" charset="0"/>
            </a:rPr>
            <a:t>- biedt nabijheid</a:t>
          </a:r>
          <a:r>
            <a:rPr lang="nl-NL" sz="1400" kern="1200">
              <a:latin typeface="+mn-lt"/>
            </a:rPr>
            <a:t> </a:t>
          </a:r>
        </a:p>
        <a:p>
          <a:pPr marL="0" lvl="0" indent="0" algn="ctr" defTabSz="622300">
            <a:lnSpc>
              <a:spcPct val="90000"/>
            </a:lnSpc>
            <a:spcBef>
              <a:spcPct val="0"/>
            </a:spcBef>
            <a:spcAft>
              <a:spcPct val="35000"/>
            </a:spcAft>
            <a:buNone/>
          </a:pPr>
          <a:r>
            <a:rPr lang="nl-NL" sz="1400" b="0" i="0" kern="1200">
              <a:latin typeface="+mn-lt"/>
            </a:rPr>
            <a:t>- wijst op (interne) zorg-mogelijkheden</a:t>
          </a:r>
        </a:p>
        <a:p>
          <a:pPr marL="0" lvl="0" indent="0" algn="ctr" defTabSz="622300">
            <a:lnSpc>
              <a:spcPct val="90000"/>
            </a:lnSpc>
            <a:spcBef>
              <a:spcPct val="0"/>
            </a:spcBef>
            <a:spcAft>
              <a:spcPct val="35000"/>
            </a:spcAft>
            <a:buNone/>
          </a:pPr>
          <a:r>
            <a:rPr lang="nl-NL" sz="1400" b="0" i="0" kern="1200">
              <a:latin typeface="+mn-lt"/>
              <a:ea typeface="Calibri" panose="020F0502020204030204" pitchFamily="34" charset="0"/>
              <a:cs typeface="Calibri" panose="020F0502020204030204" pitchFamily="34" charset="0"/>
            </a:rPr>
            <a:t>- geeft</a:t>
          </a:r>
          <a:r>
            <a:rPr lang="nl-NL" sz="1400" b="1" i="0" kern="1200">
              <a:latin typeface="+mn-lt"/>
              <a:ea typeface="Calibri" panose="020F0502020204030204" pitchFamily="34" charset="0"/>
              <a:cs typeface="Calibri" panose="020F0502020204030204" pitchFamily="34" charset="0"/>
            </a:rPr>
            <a:t> </a:t>
          </a:r>
          <a:r>
            <a:rPr lang="nl-NL" sz="1400" b="0" i="0" kern="1200">
              <a:latin typeface="+mn-lt"/>
              <a:ea typeface="Calibri" panose="020F0502020204030204" pitchFamily="34" charset="0"/>
              <a:cs typeface="Calibri" panose="020F0502020204030204" pitchFamily="34" charset="0"/>
            </a:rPr>
            <a:t>overzicht</a:t>
          </a:r>
        </a:p>
        <a:p>
          <a:pPr marL="0" lvl="0" indent="0" algn="ctr" defTabSz="622300">
            <a:lnSpc>
              <a:spcPct val="90000"/>
            </a:lnSpc>
            <a:spcBef>
              <a:spcPct val="0"/>
            </a:spcBef>
            <a:spcAft>
              <a:spcPct val="35000"/>
            </a:spcAft>
            <a:buNone/>
          </a:pPr>
          <a:r>
            <a:rPr lang="nl-NL" sz="1400" b="0" i="0" kern="1200">
              <a:latin typeface="+mn-lt"/>
              <a:ea typeface="Calibri" panose="020F0502020204030204" pitchFamily="34" charset="0"/>
              <a:cs typeface="Calibri" panose="020F0502020204030204" pitchFamily="34" charset="0"/>
            </a:rPr>
            <a:t>- ondersteunt bij stellen juiste hulpvragen </a:t>
          </a:r>
          <a:endParaRPr lang="nl-NL" sz="1400" b="0" i="0" kern="1200" dirty="0">
            <a:latin typeface="+mn-lt"/>
            <a:ea typeface="Calibri" panose="020F0502020204030204" pitchFamily="34" charset="0"/>
            <a:cs typeface="Calibri" panose="020F0502020204030204" pitchFamily="34" charset="0"/>
          </a:endParaRPr>
        </a:p>
      </dsp:txBody>
      <dsp:txXfrm rot="10800000">
        <a:off x="2184991" y="2022800"/>
        <a:ext cx="1626102" cy="3035516"/>
      </dsp:txXfrm>
    </dsp:sp>
    <dsp:sp modelId="{8144F30D-8067-4D64-9E69-A8C85A3153FA}">
      <dsp:nvSpPr>
        <dsp:cNvPr id="0" name=""/>
        <dsp:cNvSpPr/>
      </dsp:nvSpPr>
      <dsp:spPr>
        <a:xfrm>
          <a:off x="4222177" y="727177"/>
          <a:ext cx="1034407" cy="1072846"/>
        </a:xfrm>
        <a:prstGeom prst="roundRect">
          <a:avLst>
            <a:gd name="adj" fmla="val 10000"/>
          </a:avLst>
        </a:prstGeom>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l="-5000" r="-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C5D43A-CB1C-4CB7-ADFA-7BEE1AEB8B40}">
      <dsp:nvSpPr>
        <dsp:cNvPr id="0" name=""/>
        <dsp:cNvSpPr/>
      </dsp:nvSpPr>
      <dsp:spPr>
        <a:xfrm rot="10800000">
          <a:off x="3873043" y="2022800"/>
          <a:ext cx="1732674" cy="308880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nl-NL" sz="1400" kern="1200">
              <a:latin typeface="+mn-lt"/>
            </a:rPr>
            <a:t>PCZ signaleert/ activeert betrokkenen met een rol/taak in het zorgproces van medewerker. </a:t>
          </a:r>
          <a:endParaRPr lang="nl-NL" sz="1400" kern="1200" dirty="0">
            <a:latin typeface="+mn-lt"/>
          </a:endParaRPr>
        </a:p>
      </dsp:txBody>
      <dsp:txXfrm rot="10800000">
        <a:off x="3926329" y="2022800"/>
        <a:ext cx="1626102" cy="3035516"/>
      </dsp:txXfrm>
    </dsp:sp>
    <dsp:sp modelId="{A05510CF-CADB-477C-BD67-090F74E16B12}">
      <dsp:nvSpPr>
        <dsp:cNvPr id="0" name=""/>
        <dsp:cNvSpPr/>
      </dsp:nvSpPr>
      <dsp:spPr>
        <a:xfrm>
          <a:off x="5760639" y="1079505"/>
          <a:ext cx="1008116" cy="1072846"/>
        </a:xfrm>
        <a:prstGeom prst="roundRect">
          <a:avLst>
            <a:gd name="adj" fmla="val 10000"/>
          </a:avLst>
        </a:prstGeom>
        <a:blipFill>
          <a:blip xmlns:r="http://schemas.openxmlformats.org/officeDocument/2006/relationships"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l="-5000" r="-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3944D-A5A3-48F9-A119-292E39079E6C}">
      <dsp:nvSpPr>
        <dsp:cNvPr id="0" name=""/>
        <dsp:cNvSpPr/>
      </dsp:nvSpPr>
      <dsp:spPr>
        <a:xfrm rot="10800000">
          <a:off x="5614382" y="2022800"/>
          <a:ext cx="1732674" cy="308880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nl-NL" sz="1400" kern="1200">
              <a:latin typeface="+mn-lt"/>
            </a:rPr>
            <a:t>De PCZ stimuleert leidinggevenden in hun  leiderschapsrol.</a:t>
          </a:r>
        </a:p>
        <a:p>
          <a:pPr marL="0" lvl="0" indent="0" algn="ctr" defTabSz="622300">
            <a:lnSpc>
              <a:spcPct val="90000"/>
            </a:lnSpc>
            <a:spcBef>
              <a:spcPct val="0"/>
            </a:spcBef>
            <a:spcAft>
              <a:spcPct val="35000"/>
            </a:spcAft>
            <a:buNone/>
          </a:pPr>
          <a:endParaRPr lang="nl-NL" sz="1400" kern="1200">
            <a:latin typeface="+mn-lt"/>
          </a:endParaRPr>
        </a:p>
        <a:p>
          <a:pPr marL="0" lvl="0" indent="0" algn="ctr" defTabSz="622300">
            <a:lnSpc>
              <a:spcPct val="90000"/>
            </a:lnSpc>
            <a:spcBef>
              <a:spcPct val="0"/>
            </a:spcBef>
            <a:spcAft>
              <a:spcPct val="35000"/>
            </a:spcAft>
            <a:buNone/>
          </a:pPr>
          <a:r>
            <a:rPr lang="nl-NL" sz="1400" u="sng" kern="1200">
              <a:latin typeface="+mn-lt"/>
            </a:rPr>
            <a:t>Doel</a:t>
          </a:r>
          <a:r>
            <a:rPr lang="nl-NL" sz="1400" kern="1200">
              <a:latin typeface="+mn-lt"/>
            </a:rPr>
            <a:t>: ondersteunen zorgplicht op lopende zorgprocessen.</a:t>
          </a:r>
          <a:endParaRPr lang="nl-NL" sz="1400" kern="1200" dirty="0">
            <a:latin typeface="+mn-lt"/>
          </a:endParaRPr>
        </a:p>
      </dsp:txBody>
      <dsp:txXfrm rot="10800000">
        <a:off x="5667668" y="2022800"/>
        <a:ext cx="1626102" cy="3035516"/>
      </dsp:txXfrm>
    </dsp:sp>
    <dsp:sp modelId="{325D02AD-3475-4314-8821-4A0516FAD454}">
      <dsp:nvSpPr>
        <dsp:cNvPr id="0" name=""/>
        <dsp:cNvSpPr/>
      </dsp:nvSpPr>
      <dsp:spPr>
        <a:xfrm>
          <a:off x="7731146" y="727196"/>
          <a:ext cx="981821" cy="1072808"/>
        </a:xfrm>
        <a:prstGeom prst="roundRect">
          <a:avLst>
            <a:gd name="adj" fmla="val 10000"/>
          </a:avLst>
        </a:prstGeom>
        <a:blipFill>
          <a:blip xmlns:r="http://schemas.openxmlformats.org/officeDocument/2006/relationships" r:embed="rId5"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l="-5000" r="-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308683-3101-4C81-B1D0-4FD098C630C1}">
      <dsp:nvSpPr>
        <dsp:cNvPr id="0" name=""/>
        <dsp:cNvSpPr/>
      </dsp:nvSpPr>
      <dsp:spPr>
        <a:xfrm rot="10800000">
          <a:off x="7355720" y="2022800"/>
          <a:ext cx="1732674" cy="308880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nl-NL" sz="1400" kern="1200">
              <a:latin typeface="+mn-lt"/>
            </a:rPr>
            <a:t>Bij (dreigende)</a:t>
          </a:r>
        </a:p>
        <a:p>
          <a:pPr marL="0" lvl="0" indent="0" algn="ctr" defTabSz="622300">
            <a:lnSpc>
              <a:spcPct val="90000"/>
            </a:lnSpc>
            <a:spcBef>
              <a:spcPct val="0"/>
            </a:spcBef>
            <a:spcAft>
              <a:spcPct val="35000"/>
            </a:spcAft>
            <a:buNone/>
          </a:pPr>
          <a:r>
            <a:rPr lang="nl-NL" sz="1400" kern="1200">
              <a:latin typeface="+mn-lt"/>
            </a:rPr>
            <a:t>stagnatie</a:t>
          </a:r>
        </a:p>
        <a:p>
          <a:pPr marL="0" lvl="0" indent="0" algn="ctr" defTabSz="622300">
            <a:lnSpc>
              <a:spcPct val="90000"/>
            </a:lnSpc>
            <a:spcBef>
              <a:spcPct val="0"/>
            </a:spcBef>
            <a:spcAft>
              <a:spcPct val="35000"/>
            </a:spcAft>
            <a:buNone/>
          </a:pPr>
          <a:r>
            <a:rPr lang="nl-NL" sz="1400" kern="1200">
              <a:latin typeface="+mn-lt"/>
            </a:rPr>
            <a:t>initieert/stuurt PCZ  op integrale afstemming met betrokken HR-professionals.</a:t>
          </a:r>
        </a:p>
        <a:p>
          <a:pPr marL="0" lvl="0" indent="0" algn="ctr" defTabSz="622300">
            <a:lnSpc>
              <a:spcPct val="90000"/>
            </a:lnSpc>
            <a:spcBef>
              <a:spcPct val="0"/>
            </a:spcBef>
            <a:spcAft>
              <a:spcPct val="35000"/>
            </a:spcAft>
            <a:buNone/>
          </a:pPr>
          <a:endParaRPr lang="nl-NL" sz="1400" kern="1200">
            <a:latin typeface="+mn-lt"/>
          </a:endParaRPr>
        </a:p>
        <a:p>
          <a:pPr marL="0" lvl="0" indent="0" algn="ctr" defTabSz="622300">
            <a:lnSpc>
              <a:spcPct val="90000"/>
            </a:lnSpc>
            <a:spcBef>
              <a:spcPct val="0"/>
            </a:spcBef>
            <a:spcAft>
              <a:spcPct val="35000"/>
            </a:spcAft>
            <a:buNone/>
          </a:pPr>
          <a:r>
            <a:rPr lang="nl-NL" sz="1400" u="sng" kern="1200">
              <a:latin typeface="+mn-lt"/>
            </a:rPr>
            <a:t>Doel</a:t>
          </a:r>
          <a:r>
            <a:rPr lang="nl-NL" sz="1400" kern="1200">
              <a:latin typeface="+mn-lt"/>
            </a:rPr>
            <a:t>:</a:t>
          </a:r>
        </a:p>
        <a:p>
          <a:pPr marL="0" lvl="0" indent="0" algn="ctr" defTabSz="622300">
            <a:lnSpc>
              <a:spcPct val="90000"/>
            </a:lnSpc>
            <a:spcBef>
              <a:spcPct val="0"/>
            </a:spcBef>
            <a:spcAft>
              <a:spcPct val="35000"/>
            </a:spcAft>
            <a:buNone/>
          </a:pPr>
          <a:r>
            <a:rPr lang="nl-NL" sz="1400" b="1" u="sng" kern="1200">
              <a:latin typeface="+mn-lt"/>
            </a:rPr>
            <a:t>vlottrekken zorgproces</a:t>
          </a:r>
          <a:r>
            <a:rPr lang="nl-NL" sz="1400" u="sng" kern="1200">
              <a:latin typeface="+mn-lt"/>
            </a:rPr>
            <a:t> </a:t>
          </a:r>
          <a:endParaRPr lang="nl-NL" sz="1400" kern="1200" dirty="0">
            <a:latin typeface="+mn-lt"/>
          </a:endParaRPr>
        </a:p>
      </dsp:txBody>
      <dsp:txXfrm rot="10800000">
        <a:off x="7409006" y="2022800"/>
        <a:ext cx="1626102" cy="3035516"/>
      </dsp:txXfrm>
    </dsp:sp>
    <dsp:sp modelId="{7FC814A2-B3AC-4A41-8308-AFDC667C7DA7}">
      <dsp:nvSpPr>
        <dsp:cNvPr id="0" name=""/>
        <dsp:cNvSpPr/>
      </dsp:nvSpPr>
      <dsp:spPr>
        <a:xfrm>
          <a:off x="9485630" y="727177"/>
          <a:ext cx="955530" cy="1072846"/>
        </a:xfrm>
        <a:prstGeom prst="roundRect">
          <a:avLst>
            <a:gd name="adj" fmla="val 10000"/>
          </a:avLst>
        </a:prstGeom>
        <a:blipFill>
          <a:blip xmlns:r="http://schemas.openxmlformats.org/officeDocument/2006/relationships" r:embed="rId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632937-B7F5-4C91-A977-35139DD2C1BD}">
      <dsp:nvSpPr>
        <dsp:cNvPr id="0" name=""/>
        <dsp:cNvSpPr/>
      </dsp:nvSpPr>
      <dsp:spPr>
        <a:xfrm rot="10800000">
          <a:off x="9097058" y="2022800"/>
          <a:ext cx="1732674" cy="308880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nl-NL" sz="1400" kern="1200">
              <a:latin typeface="+mn-lt"/>
            </a:rPr>
            <a:t>De PCZ is </a:t>
          </a:r>
          <a:r>
            <a:rPr lang="nl-NL" sz="1400" b="1" u="sng" kern="1200">
              <a:latin typeface="+mn-lt"/>
            </a:rPr>
            <a:t>deelnemer</a:t>
          </a:r>
          <a:r>
            <a:rPr lang="nl-NL" sz="1400" u="sng" kern="1200">
              <a:latin typeface="+mn-lt"/>
            </a:rPr>
            <a:t> </a:t>
          </a:r>
          <a:r>
            <a:rPr lang="nl-NL" sz="1400" u="none" kern="1200">
              <a:latin typeface="+mn-lt"/>
            </a:rPr>
            <a:t>van het Zorg &amp; Re-integratieoverleg  </a:t>
          </a:r>
          <a:r>
            <a:rPr lang="nl-NL" sz="1400" b="1" u="none" kern="1200">
              <a:latin typeface="+mn-lt"/>
            </a:rPr>
            <a:t>(ZRO</a:t>
          </a:r>
          <a:r>
            <a:rPr lang="nl-NL" sz="1400" b="1" kern="1200">
              <a:latin typeface="+mn-lt"/>
            </a:rPr>
            <a:t>) </a:t>
          </a:r>
          <a:r>
            <a:rPr lang="nl-NL" sz="1400" kern="1200">
              <a:latin typeface="+mn-lt"/>
            </a:rPr>
            <a:t>op sectorniveau. </a:t>
          </a:r>
          <a:endParaRPr lang="nl-NL" sz="1400" kern="1200" dirty="0">
            <a:latin typeface="+mn-lt"/>
          </a:endParaRPr>
        </a:p>
      </dsp:txBody>
      <dsp:txXfrm rot="10800000">
        <a:off x="9150344" y="2022800"/>
        <a:ext cx="1626102" cy="3035516"/>
      </dsp:txXfrm>
    </dsp:sp>
    <dsp:sp modelId="{175BE183-62C0-41C9-8E6D-80C1D43845D7}">
      <dsp:nvSpPr>
        <dsp:cNvPr id="0" name=""/>
        <dsp:cNvSpPr/>
      </dsp:nvSpPr>
      <dsp:spPr>
        <a:xfrm>
          <a:off x="11240115" y="727622"/>
          <a:ext cx="929237" cy="1071956"/>
        </a:xfrm>
        <a:prstGeom prst="roundRect">
          <a:avLst>
            <a:gd name="adj" fmla="val 10000"/>
          </a:avLst>
        </a:prstGeom>
        <a:blipFill>
          <a:blip xmlns:r="http://schemas.openxmlformats.org/officeDocument/2006/relationships" r:embed="rId7"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l="-5000" r="-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ABAE37-950E-4171-A501-AFC15BFC9FFC}">
      <dsp:nvSpPr>
        <dsp:cNvPr id="0" name=""/>
        <dsp:cNvSpPr/>
      </dsp:nvSpPr>
      <dsp:spPr>
        <a:xfrm rot="10800000">
          <a:off x="10838396" y="2022800"/>
          <a:ext cx="1732674" cy="308880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nl-NL" sz="1400" u="sng" kern="1200" dirty="0">
              <a:latin typeface="+mn-lt"/>
            </a:rPr>
            <a:t>Contactpersoon voor oud-collega’s </a:t>
          </a:r>
        </a:p>
        <a:p>
          <a:pPr marL="0" lvl="0" indent="0" algn="ctr" defTabSz="622300">
            <a:lnSpc>
              <a:spcPct val="90000"/>
            </a:lnSpc>
            <a:spcBef>
              <a:spcPct val="0"/>
            </a:spcBef>
            <a:spcAft>
              <a:spcPct val="35000"/>
            </a:spcAft>
            <a:buNone/>
          </a:pPr>
          <a:r>
            <a:rPr lang="nl-NL" sz="1400" kern="1200" dirty="0">
              <a:latin typeface="+mn-lt"/>
            </a:rPr>
            <a:t>(buiten de scope van Team Sociale Zekerheid/ Team Beroepsrisico).</a:t>
          </a:r>
        </a:p>
        <a:p>
          <a:pPr marL="0" lvl="0" indent="0" algn="ctr" defTabSz="622300">
            <a:lnSpc>
              <a:spcPct val="90000"/>
            </a:lnSpc>
            <a:spcBef>
              <a:spcPct val="0"/>
            </a:spcBef>
            <a:spcAft>
              <a:spcPct val="35000"/>
            </a:spcAft>
            <a:buNone/>
          </a:pPr>
          <a:r>
            <a:rPr lang="nl-NL" sz="1400" kern="1200" dirty="0">
              <a:latin typeface="+mn-lt"/>
              <a:ea typeface="Calibri" panose="020F0502020204030204" pitchFamily="34" charset="0"/>
              <a:cs typeface="Calibri" panose="020F0502020204030204" pitchFamily="34" charset="0"/>
            </a:rPr>
            <a:t>- warme doorverwijzing / zorgvuldige afhandeling zorgvraag  in samenspraak (toekomstige) </a:t>
          </a:r>
          <a:r>
            <a:rPr lang="nl-NL" sz="1400" b="1" kern="1200" dirty="0">
              <a:latin typeface="+mn-lt"/>
              <a:ea typeface="Calibri" panose="020F0502020204030204" pitchFamily="34" charset="0"/>
              <a:cs typeface="Calibri" panose="020F0502020204030204" pitchFamily="34" charset="0"/>
            </a:rPr>
            <a:t>EPZ </a:t>
          </a:r>
          <a:r>
            <a:rPr lang="nl-NL" sz="1400" kern="1200" dirty="0">
              <a:latin typeface="+mn-lt"/>
              <a:ea typeface="Calibri" panose="020F0502020204030204" pitchFamily="34" charset="0"/>
              <a:cs typeface="Calibri" panose="020F0502020204030204" pitchFamily="34" charset="0"/>
            </a:rPr>
            <a:t>/ VGW-team</a:t>
          </a:r>
          <a:endParaRPr lang="nl-NL" sz="1400" kern="1200" dirty="0">
            <a:latin typeface="+mn-lt"/>
          </a:endParaRPr>
        </a:p>
      </dsp:txBody>
      <dsp:txXfrm rot="10800000">
        <a:off x="10891682" y="2022800"/>
        <a:ext cx="1626102" cy="303551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Header Placeholder 2">
            <a:extLst>
              <a:ext uri="{FF2B5EF4-FFF2-40B4-BE49-F238E27FC236}">
                <a16:creationId xmlns:a16="http://schemas.microsoft.com/office/drawing/2014/main" id="{04DC96DE-0A54-3F47-9EC9-AA387EC3F496}"/>
              </a:ext>
            </a:extLst>
          </p:cNvPr>
          <p:cNvSpPr>
            <a:spLocks noGrp="1"/>
          </p:cNvSpPr>
          <p:nvPr>
            <p:ph type="hdr" sz="quarter"/>
          </p:nvPr>
        </p:nvSpPr>
        <p:spPr>
          <a:xfrm>
            <a:off x="548980" y="251970"/>
            <a:ext cx="5760040" cy="458788"/>
          </a:xfrm>
          <a:prstGeom prst="rect">
            <a:avLst/>
          </a:prstGeom>
        </p:spPr>
        <p:txBody>
          <a:bodyPr vert="horz" lIns="91440" tIns="45720" rIns="91440" bIns="45720" rtlCol="0"/>
          <a:lstStyle>
            <a:lvl1pPr algn="l">
              <a:defRPr sz="1200"/>
            </a:lvl1pPr>
          </a:lstStyle>
          <a:p>
            <a:endParaRPr lang="x-none" sz="1100" dirty="0">
              <a:latin typeface="Politie Text" panose="020B0503050000000003" pitchFamily="34" charset="0"/>
            </a:endParaRPr>
          </a:p>
        </p:txBody>
      </p:sp>
      <p:sp>
        <p:nvSpPr>
          <p:cNvPr id="8" name="Slide Number Placeholder 7">
            <a:extLst>
              <a:ext uri="{FF2B5EF4-FFF2-40B4-BE49-F238E27FC236}">
                <a16:creationId xmlns:a16="http://schemas.microsoft.com/office/drawing/2014/main" id="{846FE6A1-D2A2-E24A-8416-828CC6E5D4F4}"/>
              </a:ext>
            </a:extLst>
          </p:cNvPr>
          <p:cNvSpPr>
            <a:spLocks noGrp="1"/>
          </p:cNvSpPr>
          <p:nvPr>
            <p:ph type="sldNum" sz="quarter" idx="3"/>
          </p:nvPr>
        </p:nvSpPr>
        <p:spPr>
          <a:xfrm>
            <a:off x="3429000" y="8028024"/>
            <a:ext cx="2971800" cy="314786"/>
          </a:xfrm>
          <a:prstGeom prst="rect">
            <a:avLst/>
          </a:prstGeom>
        </p:spPr>
        <p:txBody>
          <a:bodyPr vert="horz" lIns="91440" tIns="45720" rIns="91440" bIns="45720" rtlCol="0" anchor="b"/>
          <a:lstStyle>
            <a:lvl1pPr algn="r">
              <a:defRPr sz="1200"/>
            </a:lvl1pPr>
          </a:lstStyle>
          <a:p>
            <a:fld id="{A3A15629-7348-954C-9A8B-3DC1D7672234}" type="slidenum">
              <a:rPr lang="x-none" sz="1100" smtClean="0">
                <a:latin typeface="Politie Text" panose="020B0503050000000003" pitchFamily="34" charset="0"/>
              </a:rPr>
              <a:t>‹nr.›</a:t>
            </a:fld>
            <a:endParaRPr lang="x-none" sz="1100">
              <a:latin typeface="Politie Text" panose="020B0503050000000003" pitchFamily="34" charset="0"/>
            </a:endParaRPr>
          </a:p>
        </p:txBody>
      </p:sp>
      <p:pic>
        <p:nvPicPr>
          <p:cNvPr id="6" name="Afbeelding 5"/>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213000" y="8460027"/>
            <a:ext cx="432000" cy="562908"/>
          </a:xfrm>
          <a:prstGeom prst="rect">
            <a:avLst/>
          </a:prstGeom>
        </p:spPr>
      </p:pic>
    </p:spTree>
    <p:extLst>
      <p:ext uri="{BB962C8B-B14F-4D97-AF65-F5344CB8AC3E}">
        <p14:creationId xmlns:p14="http://schemas.microsoft.com/office/powerpoint/2010/main" val="862860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738446"/>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8" name="Notes Placeholder 7">
            <a:extLst>
              <a:ext uri="{FF2B5EF4-FFF2-40B4-BE49-F238E27FC236}">
                <a16:creationId xmlns:a16="http://schemas.microsoft.com/office/drawing/2014/main" id="{1EDC23A5-535C-154D-964E-33C9A85B768F}"/>
              </a:ext>
            </a:extLst>
          </p:cNvPr>
          <p:cNvSpPr>
            <a:spLocks noGrp="1"/>
          </p:cNvSpPr>
          <p:nvPr>
            <p:ph type="body" sz="quarter" idx="3"/>
          </p:nvPr>
        </p:nvSpPr>
        <p:spPr>
          <a:xfrm>
            <a:off x="685800" y="3995996"/>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9" name="Date Placeholder 8">
            <a:extLst>
              <a:ext uri="{FF2B5EF4-FFF2-40B4-BE49-F238E27FC236}">
                <a16:creationId xmlns:a16="http://schemas.microsoft.com/office/drawing/2014/main" id="{0D08BEF9-8388-424D-A601-04C2B9D41B0C}"/>
              </a:ext>
            </a:extLst>
          </p:cNvPr>
          <p:cNvSpPr>
            <a:spLocks noGrp="1"/>
          </p:cNvSpPr>
          <p:nvPr>
            <p:ph type="dt" idx="1"/>
          </p:nvPr>
        </p:nvSpPr>
        <p:spPr>
          <a:xfrm>
            <a:off x="3284999" y="107969"/>
            <a:ext cx="2971800" cy="458788"/>
          </a:xfrm>
          <a:prstGeom prst="rect">
            <a:avLst/>
          </a:prstGeom>
        </p:spPr>
        <p:txBody>
          <a:bodyPr vert="horz" lIns="91440" tIns="45720" rIns="91440" bIns="45720" rtlCol="0"/>
          <a:lstStyle>
            <a:lvl1pPr algn="r">
              <a:defRPr sz="1200" b="0" i="0">
                <a:latin typeface="Politie Text" panose="020B0503040000020204" pitchFamily="34" charset="77"/>
              </a:defRPr>
            </a:lvl1pPr>
          </a:lstStyle>
          <a:p>
            <a:fld id="{BDB43B24-AEC7-DC49-98E2-62F86E72C215}" type="datetimeFigureOut">
              <a:rPr lang="x-none" smtClean="0"/>
              <a:pPr/>
              <a:t>7-11-2024</a:t>
            </a:fld>
            <a:endParaRPr lang="x-none"/>
          </a:p>
        </p:txBody>
      </p:sp>
      <p:sp>
        <p:nvSpPr>
          <p:cNvPr id="10" name="Slide Number Placeholder 9">
            <a:extLst>
              <a:ext uri="{FF2B5EF4-FFF2-40B4-BE49-F238E27FC236}">
                <a16:creationId xmlns:a16="http://schemas.microsoft.com/office/drawing/2014/main" id="{186A5AE7-F689-1644-BEA3-30FC2DB5A2C5}"/>
              </a:ext>
            </a:extLst>
          </p:cNvPr>
          <p:cNvSpPr>
            <a:spLocks noGrp="1"/>
          </p:cNvSpPr>
          <p:nvPr>
            <p:ph type="sldNum" sz="quarter" idx="5"/>
          </p:nvPr>
        </p:nvSpPr>
        <p:spPr>
          <a:xfrm>
            <a:off x="3284999" y="7740022"/>
            <a:ext cx="2971800" cy="458787"/>
          </a:xfrm>
          <a:prstGeom prst="rect">
            <a:avLst/>
          </a:prstGeom>
        </p:spPr>
        <p:txBody>
          <a:bodyPr vert="horz" lIns="91440" tIns="45720" rIns="91440" bIns="45720" rtlCol="0" anchor="b"/>
          <a:lstStyle>
            <a:lvl1pPr algn="r">
              <a:defRPr sz="1200" b="0" i="0">
                <a:latin typeface="Politie Text" panose="020B0503040000020204" pitchFamily="34" charset="77"/>
              </a:defRPr>
            </a:lvl1pPr>
          </a:lstStyle>
          <a:p>
            <a:fld id="{3DADC7E7-E74F-0C43-88C7-AFA1092960BA}" type="slidenum">
              <a:rPr lang="x-none" smtClean="0"/>
              <a:pPr/>
              <a:t>‹nr.›</a:t>
            </a:fld>
            <a:endParaRPr lang="x-none"/>
          </a:p>
        </p:txBody>
      </p:sp>
      <p:pic>
        <p:nvPicPr>
          <p:cNvPr id="11" name="Afbeelding 10"/>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13000" y="8460027"/>
            <a:ext cx="432000" cy="562908"/>
          </a:xfrm>
          <a:prstGeom prst="rect">
            <a:avLst/>
          </a:prstGeom>
        </p:spPr>
      </p:pic>
    </p:spTree>
    <p:extLst>
      <p:ext uri="{BB962C8B-B14F-4D97-AF65-F5344CB8AC3E}">
        <p14:creationId xmlns:p14="http://schemas.microsoft.com/office/powerpoint/2010/main" val="3242509654"/>
      </p:ext>
    </p:extLst>
  </p:cSld>
  <p:clrMap bg1="lt1" tx1="dk1" bg2="lt2" tx2="dk2" accent1="accent1" accent2="accent2" accent3="accent3" accent4="accent4" accent5="accent5" accent6="accent6" hlink="hlink" folHlink="folHlink"/>
  <p:notesStyle>
    <a:lvl1pPr marL="0" algn="l" defTabSz="1036411" rtl="0" eaLnBrk="1" latinLnBrk="0" hangingPunct="1">
      <a:defRPr sz="1800" b="0" i="0" kern="1200">
        <a:solidFill>
          <a:schemeClr val="tx1"/>
        </a:solidFill>
        <a:latin typeface="Politie Text" panose="020B0503040000020204" pitchFamily="34" charset="77"/>
        <a:ea typeface="+mn-ea"/>
        <a:cs typeface="+mn-cs"/>
      </a:defRPr>
    </a:lvl1pPr>
    <a:lvl2pPr marL="0" indent="0" algn="l" defTabSz="1036411" rtl="0" eaLnBrk="1" latinLnBrk="0" hangingPunct="1">
      <a:defRPr sz="1600" b="0" i="0" kern="1200">
        <a:solidFill>
          <a:schemeClr val="tx1"/>
        </a:solidFill>
        <a:latin typeface="Politie Text" panose="020B0503040000020204" pitchFamily="34" charset="77"/>
        <a:ea typeface="+mn-ea"/>
        <a:cs typeface="+mn-cs"/>
      </a:defRPr>
    </a:lvl2pPr>
    <a:lvl3pPr marL="0" indent="0" algn="l" defTabSz="1036411" rtl="0" eaLnBrk="1" latinLnBrk="0" hangingPunct="1">
      <a:defRPr sz="1100" b="0" i="0" kern="1200">
        <a:solidFill>
          <a:schemeClr val="tx1"/>
        </a:solidFill>
        <a:latin typeface="Politie Text" panose="020B0503040000020204" pitchFamily="34" charset="77"/>
        <a:ea typeface="+mn-ea"/>
        <a:cs typeface="+mn-cs"/>
      </a:defRPr>
    </a:lvl3pPr>
    <a:lvl4pPr marL="174625" indent="0" algn="l" defTabSz="1036411" rtl="0" eaLnBrk="1" latinLnBrk="0" hangingPunct="1">
      <a:defRPr sz="1100" b="0" i="0" kern="1200">
        <a:solidFill>
          <a:schemeClr val="tx1"/>
        </a:solidFill>
        <a:latin typeface="Politie Text" panose="020B0503040000020204" pitchFamily="34" charset="77"/>
        <a:ea typeface="+mn-ea"/>
        <a:cs typeface="+mn-cs"/>
      </a:defRPr>
    </a:lvl4pPr>
    <a:lvl5pPr marL="360363" indent="0" algn="l" defTabSz="1036411" rtl="0" eaLnBrk="1" latinLnBrk="0" hangingPunct="1">
      <a:defRPr sz="1100" b="0" i="0" kern="1200">
        <a:solidFill>
          <a:schemeClr val="tx1"/>
        </a:solidFill>
        <a:latin typeface="Politie Text" panose="020B0503040000020204" pitchFamily="34" charset="77"/>
        <a:ea typeface="+mn-ea"/>
        <a:cs typeface="+mn-cs"/>
      </a:defRPr>
    </a:lvl5pPr>
    <a:lvl6pPr marL="2591030" algn="l" defTabSz="1036411" rtl="0" eaLnBrk="1" latinLnBrk="0" hangingPunct="1">
      <a:defRPr sz="1361" kern="1200">
        <a:solidFill>
          <a:schemeClr val="tx1"/>
        </a:solidFill>
        <a:latin typeface="+mn-lt"/>
        <a:ea typeface="+mn-ea"/>
        <a:cs typeface="+mn-cs"/>
      </a:defRPr>
    </a:lvl6pPr>
    <a:lvl7pPr marL="3109236" algn="l" defTabSz="1036411" rtl="0" eaLnBrk="1" latinLnBrk="0" hangingPunct="1">
      <a:defRPr sz="1361" kern="1200">
        <a:solidFill>
          <a:schemeClr val="tx1"/>
        </a:solidFill>
        <a:latin typeface="+mn-lt"/>
        <a:ea typeface="+mn-ea"/>
        <a:cs typeface="+mn-cs"/>
      </a:defRPr>
    </a:lvl7pPr>
    <a:lvl8pPr marL="3627441" algn="l" defTabSz="1036411" rtl="0" eaLnBrk="1" latinLnBrk="0" hangingPunct="1">
      <a:defRPr sz="1361" kern="1200">
        <a:solidFill>
          <a:schemeClr val="tx1"/>
        </a:solidFill>
        <a:latin typeface="+mn-lt"/>
        <a:ea typeface="+mn-ea"/>
        <a:cs typeface="+mn-cs"/>
      </a:defRPr>
    </a:lvl8pPr>
    <a:lvl9pPr marL="4145645" algn="l" defTabSz="1036411" rtl="0" eaLnBrk="1" latinLnBrk="0" hangingPunct="1">
      <a:defRPr sz="13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738188"/>
            <a:ext cx="5486400" cy="3086100"/>
          </a:xfrm>
        </p:spPr>
      </p:sp>
      <p:sp>
        <p:nvSpPr>
          <p:cNvPr id="3" name="Tijdelijke aanduiding voor notities 2"/>
          <p:cNvSpPr>
            <a:spLocks noGrp="1"/>
          </p:cNvSpPr>
          <p:nvPr>
            <p:ph type="body" idx="1"/>
          </p:nvPr>
        </p:nvSpPr>
        <p:spPr/>
        <p:txBody>
          <a:bodyPr/>
          <a:lstStyle/>
          <a:p>
            <a:endParaRPr lang="nl-NL" dirty="0">
              <a:latin typeface="Politie Text" panose="020B0503040000020204" pitchFamily="34" charset="77"/>
            </a:endParaRPr>
          </a:p>
        </p:txBody>
      </p:sp>
      <p:sp>
        <p:nvSpPr>
          <p:cNvPr id="4" name="Tijdelijke aanduiding voor dianummer 3"/>
          <p:cNvSpPr>
            <a:spLocks noGrp="1"/>
          </p:cNvSpPr>
          <p:nvPr>
            <p:ph type="sldNum" sz="quarter" idx="5"/>
          </p:nvPr>
        </p:nvSpPr>
        <p:spPr/>
        <p:txBody>
          <a:bodyPr/>
          <a:lstStyle/>
          <a:p>
            <a:fld id="{3DADC7E7-E74F-0C43-88C7-AFA1092960BA}" type="slidenum">
              <a:rPr lang="x-none" smtClean="0"/>
              <a:pPr/>
              <a:t>1</a:t>
            </a:fld>
            <a:endParaRPr lang="x-none"/>
          </a:p>
        </p:txBody>
      </p:sp>
    </p:spTree>
    <p:extLst>
      <p:ext uri="{BB962C8B-B14F-4D97-AF65-F5344CB8AC3E}">
        <p14:creationId xmlns:p14="http://schemas.microsoft.com/office/powerpoint/2010/main" val="119034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738188"/>
            <a:ext cx="5486400" cy="3086100"/>
          </a:xfrm>
        </p:spPr>
      </p:sp>
      <p:sp>
        <p:nvSpPr>
          <p:cNvPr id="3" name="Tijdelijke aanduiding voor notities 2"/>
          <p:cNvSpPr>
            <a:spLocks noGrp="1"/>
          </p:cNvSpPr>
          <p:nvPr>
            <p:ph type="body" idx="1"/>
          </p:nvPr>
        </p:nvSpPr>
        <p:spPr/>
        <p:txBody>
          <a:bodyPr/>
          <a:lstStyle/>
          <a:p>
            <a:pPr marL="342900" lvl="0" indent="-342900">
              <a:buFont typeface="Arial" panose="020B0604020202020204" pitchFamily="34" charset="0"/>
              <a:buChar char="•"/>
            </a:pPr>
            <a:r>
              <a:rPr lang="nl-NL" sz="1800" dirty="0">
                <a:solidFill>
                  <a:srgbClr val="002060"/>
                </a:solidFill>
                <a:effectLst/>
                <a:latin typeface="+mn-lt"/>
                <a:cs typeface="+mn-cs"/>
              </a:rPr>
              <a:t>Zorgen voor een bredere beweging binnen de organisatie door </a:t>
            </a:r>
            <a:r>
              <a:rPr lang="nl-NL" sz="1800" b="1" dirty="0">
                <a:solidFill>
                  <a:srgbClr val="002060"/>
                </a:solidFill>
                <a:effectLst/>
                <a:latin typeface="+mn-lt"/>
                <a:cs typeface="+mn-cs"/>
              </a:rPr>
              <a:t>coachen en ondersteunen van zittend leidinggevenden</a:t>
            </a:r>
            <a:r>
              <a:rPr lang="nl-NL" sz="1800" dirty="0">
                <a:solidFill>
                  <a:srgbClr val="002060"/>
                </a:solidFill>
                <a:effectLst/>
                <a:latin typeface="+mn-lt"/>
                <a:cs typeface="+mn-cs"/>
              </a:rPr>
              <a:t>. </a:t>
            </a:r>
          </a:p>
          <a:p>
            <a:pPr marL="342900" lvl="0" indent="-342900">
              <a:buFont typeface="Arial" panose="020B0604020202020204" pitchFamily="34" charset="0"/>
              <a:buChar char="•"/>
            </a:pPr>
            <a:r>
              <a:rPr lang="nl-NL" sz="1800" dirty="0">
                <a:solidFill>
                  <a:srgbClr val="002060"/>
                </a:solidFill>
                <a:effectLst/>
                <a:latin typeface="+mn-lt"/>
                <a:cs typeface="+mn-cs"/>
              </a:rPr>
              <a:t>Zorgdragen voor </a:t>
            </a:r>
            <a:r>
              <a:rPr lang="nl-NL" sz="1800" b="1" dirty="0">
                <a:solidFill>
                  <a:srgbClr val="002060"/>
                </a:solidFill>
                <a:effectLst/>
                <a:latin typeface="+mn-lt"/>
                <a:cs typeface="+mn-cs"/>
              </a:rPr>
              <a:t>kennisdeling</a:t>
            </a:r>
            <a:r>
              <a:rPr lang="nl-NL" sz="1800" dirty="0">
                <a:solidFill>
                  <a:srgbClr val="002060"/>
                </a:solidFill>
                <a:effectLst/>
                <a:latin typeface="+mn-lt"/>
                <a:cs typeface="+mn-cs"/>
              </a:rPr>
              <a:t>, mede door inspiratiesessies en intervisie.</a:t>
            </a:r>
          </a:p>
          <a:p>
            <a:pPr marL="342900" indent="-342900">
              <a:buFont typeface="Arial" panose="020B0604020202020204" pitchFamily="34" charset="0"/>
              <a:buChar char="•"/>
            </a:pPr>
            <a:r>
              <a:rPr lang="nl-NL" sz="1800" b="1" dirty="0">
                <a:solidFill>
                  <a:srgbClr val="002060"/>
                </a:solidFill>
                <a:effectLst/>
                <a:latin typeface="+mn-lt"/>
                <a:cs typeface="+mn-cs"/>
              </a:rPr>
              <a:t>Signaalfunctie</a:t>
            </a:r>
            <a:r>
              <a:rPr lang="nl-NL" sz="1800" dirty="0">
                <a:solidFill>
                  <a:srgbClr val="002060"/>
                </a:solidFill>
                <a:effectLst/>
                <a:latin typeface="+mn-lt"/>
                <a:cs typeface="+mn-cs"/>
              </a:rPr>
              <a:t> m.b.t. behoeften en rode draden rondom P-zorg bij herstel en re-integratie om als eenheid te leren (ook in samenspraak met de arbodienst/VGW en team Vitaal).</a:t>
            </a:r>
          </a:p>
          <a:p>
            <a:pPr marL="342900" lvl="0" indent="-342900">
              <a:buFont typeface="Arial" panose="020B0604020202020204" pitchFamily="34" charset="0"/>
              <a:buChar char="•"/>
            </a:pPr>
            <a:r>
              <a:rPr lang="nl-NL" sz="1800" b="1" dirty="0">
                <a:solidFill>
                  <a:srgbClr val="002060"/>
                </a:solidFill>
                <a:effectLst/>
                <a:latin typeface="+mn-lt"/>
                <a:cs typeface="+mn-cs"/>
              </a:rPr>
              <a:t>Advisering</a:t>
            </a:r>
            <a:r>
              <a:rPr lang="nl-NL" sz="1800" dirty="0">
                <a:solidFill>
                  <a:srgbClr val="002060"/>
                </a:solidFill>
                <a:effectLst/>
                <a:latin typeface="+mn-lt"/>
                <a:cs typeface="+mn-cs"/>
              </a:rPr>
              <a:t> van de lijn. </a:t>
            </a:r>
          </a:p>
          <a:p>
            <a:pPr marL="342900" lvl="0" indent="-342900">
              <a:buFont typeface="Arial" panose="020B0604020202020204" pitchFamily="34" charset="0"/>
              <a:buChar char="•"/>
            </a:pPr>
            <a:r>
              <a:rPr lang="nl-NL" sz="1800" dirty="0">
                <a:solidFill>
                  <a:srgbClr val="002060"/>
                </a:solidFill>
                <a:effectLst/>
                <a:latin typeface="+mn-lt"/>
                <a:cs typeface="+mn-cs"/>
              </a:rPr>
              <a:t>In </a:t>
            </a:r>
            <a:r>
              <a:rPr lang="nl-NL" sz="1800" b="1" dirty="0">
                <a:solidFill>
                  <a:srgbClr val="002060"/>
                </a:solidFill>
                <a:effectLst/>
                <a:latin typeface="+mn-lt"/>
                <a:cs typeface="+mn-cs"/>
              </a:rPr>
              <a:t>uitzonderingsgevallen</a:t>
            </a:r>
            <a:r>
              <a:rPr lang="nl-NL" sz="1800" dirty="0">
                <a:solidFill>
                  <a:srgbClr val="002060"/>
                </a:solidFill>
                <a:effectLst/>
                <a:latin typeface="+mn-lt"/>
                <a:cs typeface="+mn-cs"/>
              </a:rPr>
              <a:t> (zeer complex, tijdsintensief, sterk verstoorde arbeidsverhouding) </a:t>
            </a:r>
            <a:r>
              <a:rPr lang="nl-NL" sz="1800" b="1" dirty="0">
                <a:solidFill>
                  <a:srgbClr val="002060"/>
                </a:solidFill>
                <a:effectLst/>
                <a:latin typeface="+mn-lt"/>
                <a:cs typeface="+mn-cs"/>
              </a:rPr>
              <a:t>overnemen van de p-zorg </a:t>
            </a:r>
            <a:r>
              <a:rPr lang="nl-NL" sz="1800" dirty="0">
                <a:solidFill>
                  <a:srgbClr val="002060"/>
                </a:solidFill>
                <a:effectLst/>
                <a:latin typeface="+mn-lt"/>
                <a:cs typeface="+mn-cs"/>
              </a:rPr>
              <a:t>van een zittend leidinggevende. </a:t>
            </a:r>
          </a:p>
          <a:p>
            <a:pPr marL="342900" lvl="0" indent="-342900">
              <a:buFont typeface="Arial" panose="020B0604020202020204" pitchFamily="34" charset="0"/>
              <a:buChar char="•"/>
            </a:pPr>
            <a:r>
              <a:rPr lang="nl-NL" sz="1800" dirty="0">
                <a:solidFill>
                  <a:srgbClr val="002060"/>
                </a:solidFill>
                <a:effectLst/>
                <a:latin typeface="+mn-lt"/>
                <a:cs typeface="+mn-cs"/>
              </a:rPr>
              <a:t>Het bieden van </a:t>
            </a:r>
            <a:r>
              <a:rPr lang="nl-NL" sz="1800" b="1" dirty="0">
                <a:solidFill>
                  <a:srgbClr val="002060"/>
                </a:solidFill>
                <a:effectLst/>
                <a:latin typeface="+mn-lt"/>
                <a:cs typeface="+mn-cs"/>
              </a:rPr>
              <a:t>P-zorg voor oud-medewerkers </a:t>
            </a:r>
            <a:r>
              <a:rPr lang="nl-NL" sz="1800" dirty="0">
                <a:solidFill>
                  <a:srgbClr val="002060"/>
                </a:solidFill>
                <a:effectLst/>
                <a:latin typeface="+mn-lt"/>
                <a:cs typeface="+mn-cs"/>
              </a:rPr>
              <a:t>die via het (nieuwe) stelsel beroeps gerelateerde gezondheidsklachten (opnieuw) in een zorg en/of schadeafwikkelingstraject met de politie komen. </a:t>
            </a:r>
          </a:p>
          <a:p>
            <a:pPr marL="342900" lvl="0" indent="-342900">
              <a:buFont typeface="Arial" panose="020B0604020202020204" pitchFamily="34" charset="0"/>
              <a:buChar char="•"/>
            </a:pPr>
            <a:r>
              <a:rPr lang="nl-NL" sz="1800" b="1" dirty="0">
                <a:solidFill>
                  <a:srgbClr val="002060"/>
                </a:solidFill>
                <a:effectLst/>
                <a:latin typeface="+mn-lt"/>
                <a:cs typeface="+mn-cs"/>
              </a:rPr>
              <a:t>Aanspreekpunt</a:t>
            </a:r>
            <a:r>
              <a:rPr lang="nl-NL" sz="1800" dirty="0">
                <a:solidFill>
                  <a:srgbClr val="002060"/>
                </a:solidFill>
                <a:effectLst/>
                <a:latin typeface="+mn-lt"/>
                <a:cs typeface="+mn-cs"/>
              </a:rPr>
              <a:t> voor Team Beroepsrisico (TBR) voor proces rond restschadegesprekken </a:t>
            </a:r>
          </a:p>
          <a:p>
            <a:pPr marL="342900" lvl="0" indent="-342900">
              <a:buFont typeface="Arial" panose="020B0604020202020204" pitchFamily="34" charset="0"/>
              <a:buChar char="•"/>
            </a:pPr>
            <a:r>
              <a:rPr lang="nl-NL" sz="1800" b="1" dirty="0">
                <a:solidFill>
                  <a:srgbClr val="002060"/>
                </a:solidFill>
                <a:effectLst/>
                <a:latin typeface="+mn-lt"/>
                <a:cs typeface="+mn-cs"/>
              </a:rPr>
              <a:t>Aanspreekpunt</a:t>
            </a:r>
            <a:r>
              <a:rPr lang="nl-NL" sz="1800" dirty="0">
                <a:solidFill>
                  <a:srgbClr val="002060"/>
                </a:solidFill>
                <a:effectLst/>
                <a:latin typeface="+mn-lt"/>
                <a:cs typeface="+mn-cs"/>
              </a:rPr>
              <a:t> voor coördinatiepunt </a:t>
            </a:r>
            <a:r>
              <a:rPr lang="nl-NL" sz="1800" dirty="0" err="1">
                <a:solidFill>
                  <a:srgbClr val="002060"/>
                </a:solidFill>
                <a:effectLst/>
                <a:latin typeface="+mn-lt"/>
                <a:cs typeface="+mn-cs"/>
              </a:rPr>
              <a:t>UVO’s</a:t>
            </a:r>
            <a:r>
              <a:rPr lang="nl-NL" sz="1800" dirty="0">
                <a:solidFill>
                  <a:srgbClr val="002060"/>
                </a:solidFill>
                <a:effectLst/>
                <a:latin typeface="+mn-lt"/>
                <a:cs typeface="+mn-cs"/>
              </a:rPr>
              <a:t> en namens de eenheid(s)leiding tevens </a:t>
            </a:r>
            <a:r>
              <a:rPr lang="nl-NL" sz="1800" b="1" dirty="0">
                <a:solidFill>
                  <a:srgbClr val="002060"/>
                </a:solidFill>
                <a:effectLst/>
                <a:latin typeface="+mn-lt"/>
                <a:cs typeface="+mn-cs"/>
              </a:rPr>
              <a:t>gesprekspartner. </a:t>
            </a:r>
          </a:p>
          <a:p>
            <a:pPr marL="342900" lvl="0" indent="-342900">
              <a:buFont typeface="Arial" panose="020B0604020202020204" pitchFamily="34" charset="0"/>
              <a:buChar char="•"/>
            </a:pPr>
            <a:r>
              <a:rPr lang="nl-NL" sz="1800" dirty="0">
                <a:solidFill>
                  <a:srgbClr val="002060"/>
                </a:solidFill>
                <a:effectLst/>
                <a:latin typeface="+mn-lt"/>
                <a:cs typeface="+mn-cs"/>
              </a:rPr>
              <a:t>Samen met andere Eenheidsportefeuillehouders Zorg </a:t>
            </a:r>
            <a:r>
              <a:rPr lang="nl-NL" sz="1800" b="1" dirty="0">
                <a:solidFill>
                  <a:srgbClr val="002060"/>
                </a:solidFill>
                <a:effectLst/>
                <a:latin typeface="+mn-lt"/>
                <a:cs typeface="+mn-cs"/>
              </a:rPr>
              <a:t>opbouwen van een landelijk netwerk </a:t>
            </a:r>
            <a:r>
              <a:rPr lang="nl-NL" sz="1800" dirty="0">
                <a:solidFill>
                  <a:srgbClr val="002060"/>
                </a:solidFill>
                <a:effectLst/>
                <a:latin typeface="+mn-lt"/>
                <a:cs typeface="+mn-cs"/>
              </a:rPr>
              <a:t>t.b.v. kennisdeling en -ontwikkeling.</a:t>
            </a:r>
          </a:p>
          <a:p>
            <a:endParaRPr lang="nl-NL" dirty="0"/>
          </a:p>
        </p:txBody>
      </p:sp>
      <p:sp>
        <p:nvSpPr>
          <p:cNvPr id="4" name="Tijdelijke aanduiding voor dianummer 3"/>
          <p:cNvSpPr>
            <a:spLocks noGrp="1"/>
          </p:cNvSpPr>
          <p:nvPr>
            <p:ph type="sldNum" sz="quarter" idx="5"/>
          </p:nvPr>
        </p:nvSpPr>
        <p:spPr/>
        <p:txBody>
          <a:bodyPr/>
          <a:lstStyle/>
          <a:p>
            <a:fld id="{3DADC7E7-E74F-0C43-88C7-AFA1092960BA}" type="slidenum">
              <a:rPr lang="x-none" smtClean="0"/>
              <a:pPr/>
              <a:t>3</a:t>
            </a:fld>
            <a:endParaRPr lang="x-none"/>
          </a:p>
        </p:txBody>
      </p:sp>
    </p:spTree>
    <p:extLst>
      <p:ext uri="{BB962C8B-B14F-4D97-AF65-F5344CB8AC3E}">
        <p14:creationId xmlns:p14="http://schemas.microsoft.com/office/powerpoint/2010/main" val="3165272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738188"/>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DADC7E7-E74F-0C43-88C7-AFA1092960BA}" type="slidenum">
              <a:rPr lang="x-none" smtClean="0"/>
              <a:pPr/>
              <a:t>4</a:t>
            </a:fld>
            <a:endParaRPr lang="x-none"/>
          </a:p>
        </p:txBody>
      </p:sp>
    </p:spTree>
    <p:extLst>
      <p:ext uri="{BB962C8B-B14F-4D97-AF65-F5344CB8AC3E}">
        <p14:creationId xmlns:p14="http://schemas.microsoft.com/office/powerpoint/2010/main" val="377308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738188"/>
            <a:ext cx="5486400" cy="3086100"/>
          </a:xfrm>
        </p:spPr>
      </p:sp>
      <p:sp>
        <p:nvSpPr>
          <p:cNvPr id="3" name="Tijdelijke aanduiding voor notities 2"/>
          <p:cNvSpPr>
            <a:spLocks noGrp="1"/>
          </p:cNvSpPr>
          <p:nvPr>
            <p:ph type="body" idx="1"/>
          </p:nvPr>
        </p:nvSpPr>
        <p:spPr/>
        <p:txBody>
          <a:bodyPr/>
          <a:lstStyle/>
          <a:p>
            <a:pPr marL="342900" lvl="0" indent="-342900">
              <a:lnSpc>
                <a:spcPct val="115000"/>
              </a:lnSpc>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Times New Roman" panose="02020603050405020304" pitchFamily="18" charset="0"/>
              </a:rPr>
              <a:t>Het ZRO is een nieuwe overlegvorm op sectorniveau binnen de politie. </a:t>
            </a:r>
          </a:p>
          <a:p>
            <a:pPr marL="285750" indent="-285750">
              <a:lnSpc>
                <a:spcPct val="115000"/>
              </a:lnSpc>
              <a:buFont typeface="Arial" panose="020B0604020202020204" pitchFamily="34" charset="0"/>
              <a:buChar char="•"/>
            </a:pPr>
            <a:r>
              <a:rPr lang="nl-NL" sz="1800" b="1" dirty="0">
                <a:effectLst/>
                <a:latin typeface="Arial" panose="020B0604020202020204" pitchFamily="34" charset="0"/>
                <a:ea typeface="Calibri" panose="020F0502020204030204" pitchFamily="34" charset="0"/>
                <a:cs typeface="Times New Roman" panose="02020603050405020304" pitchFamily="18" charset="0"/>
              </a:rPr>
              <a:t>Interdisciplinair overleg</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sz="1800" dirty="0">
                <a:effectLst/>
                <a:latin typeface="Arial" panose="020B0604020202020204" pitchFamily="34" charset="0"/>
                <a:ea typeface="Calibri" panose="020F0502020204030204" pitchFamily="34" charset="0"/>
                <a:cs typeface="Times New Roman" panose="02020603050405020304" pitchFamily="18" charset="0"/>
              </a:rPr>
              <a:t>Door het interdisciplinaire karakter van het overleg brengt elk deelnemer eigen vaardigheden, inzichten en kennis vanuit zijn eigen discipline mee. Deze verschillende perspectieven helpen om problemen vanuit verschillende invalshoeken te benaderen en op te lossen. </a:t>
            </a:r>
          </a:p>
          <a:p>
            <a:pPr marL="342900" lvl="0" indent="-342900">
              <a:lnSpc>
                <a:spcPct val="115000"/>
              </a:lnSpc>
              <a:buFont typeface="Symbol" panose="05050102010706020507" pitchFamily="18" charset="2"/>
              <a:buChar char=""/>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b="1" dirty="0"/>
              <a:t>Wat verandert</a:t>
            </a:r>
            <a:endParaRPr lang="nl-NL" sz="1800" b="0" i="1" kern="1200" dirty="0">
              <a:solidFill>
                <a:srgbClr val="0070C0"/>
              </a:solidFill>
              <a:effectLst/>
              <a:latin typeface="+mn-lt"/>
              <a:ea typeface="+mn-ea"/>
              <a:cs typeface="+mn-cs"/>
            </a:endParaRPr>
          </a:p>
          <a:p>
            <a:pPr>
              <a:buFont typeface="Wingdings" panose="05000000000000000000" pitchFamily="2" charset="2"/>
              <a:buChar char="Ø"/>
            </a:pPr>
            <a:r>
              <a:rPr lang="nl-NL" dirty="0">
                <a:solidFill>
                  <a:schemeClr val="tx2"/>
                </a:solidFill>
              </a:rPr>
              <a:t>Landelijke kaders = uniforme werkwijze </a:t>
            </a:r>
          </a:p>
          <a:p>
            <a:pPr>
              <a:buFont typeface="Wingdings" panose="05000000000000000000" pitchFamily="2" charset="2"/>
              <a:buChar char="Ø"/>
            </a:pPr>
            <a:r>
              <a:rPr lang="nl-NL" dirty="0">
                <a:solidFill>
                  <a:schemeClr val="tx2"/>
                </a:solidFill>
              </a:rPr>
              <a:t>Elke sector een ZRO </a:t>
            </a:r>
          </a:p>
          <a:p>
            <a:pPr>
              <a:buFont typeface="Wingdings" panose="05000000000000000000" pitchFamily="2" charset="2"/>
              <a:buChar char="Ø"/>
            </a:pPr>
            <a:r>
              <a:rPr lang="nl-NL" dirty="0">
                <a:solidFill>
                  <a:schemeClr val="tx2"/>
                </a:solidFill>
              </a:rPr>
              <a:t>SH krijgt duidelijke verantwoordelijkheid/ positie in aanpak van verzuim</a:t>
            </a:r>
          </a:p>
          <a:p>
            <a:pPr>
              <a:buFont typeface="Wingdings" panose="05000000000000000000" pitchFamily="2" charset="2"/>
              <a:buChar char="Ø"/>
            </a:pPr>
            <a:r>
              <a:rPr lang="nl-NL" dirty="0">
                <a:solidFill>
                  <a:schemeClr val="tx2"/>
                </a:solidFill>
              </a:rPr>
              <a:t>Stimuleren lerend vermogen </a:t>
            </a:r>
          </a:p>
          <a:p>
            <a:pPr>
              <a:buFont typeface="Wingdings" panose="05000000000000000000" pitchFamily="2" charset="2"/>
              <a:buChar char="Ø"/>
            </a:pPr>
            <a:endParaRPr lang="nl-NL" dirty="0">
              <a:solidFill>
                <a:schemeClr val="tx2"/>
              </a:solidFill>
            </a:endParaRPr>
          </a:p>
          <a:p>
            <a:pPr marL="0" marR="0" lvl="0" indent="0" algn="l" defTabSz="1382298" rtl="0" eaLnBrk="1" fontAlgn="auto" latinLnBrk="0" hangingPunct="1">
              <a:lnSpc>
                <a:spcPct val="100000"/>
              </a:lnSpc>
              <a:spcBef>
                <a:spcPts val="0"/>
              </a:spcBef>
              <a:spcAft>
                <a:spcPts val="0"/>
              </a:spcAft>
              <a:buClrTx/>
              <a:buSzTx/>
              <a:buFontTx/>
              <a:buNone/>
              <a:tabLst/>
              <a:defRPr/>
            </a:pPr>
            <a:r>
              <a:rPr lang="nl-NL" sz="1800" b="1" dirty="0">
                <a:solidFill>
                  <a:schemeClr val="tx2"/>
                </a:solidFill>
              </a:rPr>
              <a:t>ZRO moet aansluiten op problematiek en cultuur sector</a:t>
            </a:r>
            <a:endParaRPr lang="nl-NL" sz="1800" b="1" kern="1200" dirty="0">
              <a:solidFill>
                <a:srgbClr val="002060"/>
              </a:solidFill>
              <a:effectLst/>
              <a:latin typeface="+mn-lt"/>
              <a:ea typeface="+mn-ea"/>
              <a:cs typeface="+mn-cs"/>
            </a:endParaRPr>
          </a:p>
          <a:p>
            <a:r>
              <a:rPr lang="nl-NL" sz="1800" b="1" kern="1200" dirty="0">
                <a:solidFill>
                  <a:srgbClr val="002060"/>
                </a:solidFill>
                <a:effectLst/>
                <a:latin typeface="+mn-lt"/>
                <a:ea typeface="+mn-ea"/>
                <a:cs typeface="+mn-cs"/>
              </a:rPr>
              <a:t>In sommige sectoren vindt al een vergelijkbaar overleg plaats.</a:t>
            </a:r>
          </a:p>
          <a:p>
            <a:pPr>
              <a:buFont typeface="Wingdings" panose="05000000000000000000" pitchFamily="2" charset="2"/>
              <a:buChar char="Ø"/>
            </a:pPr>
            <a:endParaRPr lang="nl-NL" dirty="0">
              <a:solidFill>
                <a:schemeClr val="tx2"/>
              </a:solidFill>
            </a:endParaRPr>
          </a:p>
          <a:p>
            <a:pPr>
              <a:lnSpc>
                <a:spcPct val="115000"/>
              </a:lnSpc>
            </a:pPr>
            <a:r>
              <a:rPr lang="nl-NL"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pPr>
            <a:r>
              <a:rPr lang="nl-NL" sz="1800" b="1" u="sng" dirty="0">
                <a:effectLst/>
                <a:latin typeface="Arial" panose="020B0604020202020204" pitchFamily="34" charset="0"/>
                <a:ea typeface="Calibri" panose="020F0502020204030204" pitchFamily="34" charset="0"/>
                <a:cs typeface="Times New Roman" panose="02020603050405020304" pitchFamily="18" charset="0"/>
              </a:rPr>
              <a:t>In elke eenheid is een implementatieteam ZRO in kwartaal 2/3 gestart voor de uitrol in de eenheid;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sz="1800" dirty="0">
                <a:effectLst/>
                <a:latin typeface="Arial" panose="020B0604020202020204" pitchFamily="34" charset="0"/>
                <a:ea typeface="Calibri" panose="020F0502020204030204" pitchFamily="34" charset="0"/>
                <a:cs typeface="Times New Roman" panose="02020603050405020304" pitchFamily="18" charset="0"/>
              </a:rPr>
              <a:t>Hoofd Realisatie</a:t>
            </a:r>
          </a:p>
          <a:p>
            <a:pPr>
              <a:lnSpc>
                <a:spcPct val="115000"/>
              </a:lnSpc>
            </a:pPr>
            <a:r>
              <a:rPr lang="nl-NL" sz="1800" dirty="0" err="1">
                <a:effectLst/>
                <a:latin typeface="Arial" panose="020B0604020202020204" pitchFamily="34" charset="0"/>
                <a:ea typeface="Calibri" panose="020F0502020204030204" pitchFamily="34" charset="0"/>
                <a:cs typeface="Times New Roman" panose="02020603050405020304" pitchFamily="18" charset="0"/>
              </a:rPr>
              <a:t>Bijv</a:t>
            </a:r>
            <a:r>
              <a:rPr lang="nl-NL"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pPr>
            <a:r>
              <a:rPr lang="nl-NL" sz="1800" dirty="0">
                <a:effectLst/>
                <a:latin typeface="Arial" panose="020B0604020202020204" pitchFamily="34" charset="0"/>
                <a:ea typeface="Calibri" panose="020F0502020204030204" pitchFamily="34" charset="0"/>
                <a:cs typeface="Times New Roman" panose="02020603050405020304" pitchFamily="18" charset="0"/>
              </a:rPr>
              <a:t>Senior AD + AD</a:t>
            </a:r>
          </a:p>
          <a:p>
            <a:pPr>
              <a:lnSpc>
                <a:spcPct val="115000"/>
              </a:lnSpc>
            </a:pPr>
            <a:r>
              <a:rPr lang="nl-NL" sz="1800" dirty="0" err="1">
                <a:effectLst/>
                <a:latin typeface="Arial" panose="020B0604020202020204" pitchFamily="34" charset="0"/>
                <a:ea typeface="Calibri" panose="020F0502020204030204" pitchFamily="34" charset="0"/>
                <a:cs typeface="Times New Roman" panose="02020603050405020304" pitchFamily="18" charset="0"/>
              </a:rPr>
              <a:t>HRA’s</a:t>
            </a:r>
            <a:r>
              <a:rPr lang="nl-NL" sz="1800" dirty="0">
                <a:effectLst/>
                <a:latin typeface="Arial" panose="020B0604020202020204" pitchFamily="34" charset="0"/>
                <a:ea typeface="Calibri" panose="020F0502020204030204" pitchFamily="34" charset="0"/>
                <a:cs typeface="Times New Roman" panose="02020603050405020304" pitchFamily="18" charset="0"/>
              </a:rPr>
              <a:t> van de eigen sector</a:t>
            </a:r>
          </a:p>
          <a:p>
            <a:pPr>
              <a:lnSpc>
                <a:spcPct val="115000"/>
              </a:lnSpc>
            </a:pPr>
            <a:r>
              <a:rPr lang="nl-NL" sz="1800" dirty="0">
                <a:effectLst/>
                <a:latin typeface="Arial" panose="020B0604020202020204" pitchFamily="34" charset="0"/>
                <a:ea typeface="Calibri" panose="020F0502020204030204" pitchFamily="34" charset="0"/>
                <a:cs typeface="Times New Roman" panose="02020603050405020304" pitchFamily="18" charset="0"/>
              </a:rPr>
              <a:t>Informeren en meenemen SH in deze ontwikkeling. Informeren eigen sector of bezoek van HR aan het DMT voor uitleg. </a:t>
            </a:r>
          </a:p>
          <a:p>
            <a:pPr marL="342900" lvl="0" indent="-342900">
              <a:lnSpc>
                <a:spcPct val="115000"/>
              </a:lnSpc>
              <a:buFont typeface="Symbol" panose="05050102010706020507" pitchFamily="18" charset="2"/>
              <a:buChar char=""/>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Times New Roman" panose="02020603050405020304" pitchFamily="18" charset="0"/>
              </a:rPr>
              <a:t>De eenheidsleiding is verantwoordelijk voor de implementatie, de ontwikkeling en de effectiviteit van de </a:t>
            </a:r>
            <a:r>
              <a:rPr lang="nl-NL" sz="1800" dirty="0" err="1">
                <a:effectLst/>
                <a:latin typeface="Arial" panose="020B0604020202020204" pitchFamily="34" charset="0"/>
                <a:ea typeface="Calibri" panose="020F0502020204030204" pitchFamily="34" charset="0"/>
                <a:cs typeface="Times New Roman" panose="02020603050405020304" pitchFamily="18" charset="0"/>
              </a:rPr>
              <a:t>ZRO’s</a:t>
            </a:r>
            <a:r>
              <a:rPr lang="nl-NL" sz="1800" dirty="0">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Times New Roman" panose="02020603050405020304" pitchFamily="18" charset="0"/>
              </a:rPr>
              <a:t>Belangrijk om regelmatig op het niveau van het EMT de werking van de </a:t>
            </a:r>
            <a:r>
              <a:rPr lang="nl-NL" sz="1800" dirty="0" err="1">
                <a:effectLst/>
                <a:latin typeface="Arial" panose="020B0604020202020204" pitchFamily="34" charset="0"/>
                <a:ea typeface="Calibri" panose="020F0502020204030204" pitchFamily="34" charset="0"/>
                <a:cs typeface="Times New Roman" panose="02020603050405020304" pitchFamily="18" charset="0"/>
              </a:rPr>
              <a:t>ZRO’s</a:t>
            </a:r>
            <a:r>
              <a:rPr lang="nl-NL" sz="1800" dirty="0">
                <a:effectLst/>
                <a:latin typeface="Arial" panose="020B0604020202020204" pitchFamily="34" charset="0"/>
                <a:ea typeface="Calibri" panose="020F0502020204030204" pitchFamily="34" charset="0"/>
                <a:cs typeface="Times New Roman" panose="02020603050405020304" pitchFamily="18" charset="0"/>
              </a:rPr>
              <a:t> te bespreken en daar waar nodig bij te stellen.</a:t>
            </a:r>
          </a:p>
          <a:p>
            <a:pPr marL="342900" lvl="0" indent="-342900">
              <a:lnSpc>
                <a:spcPct val="115000"/>
              </a:lnSpc>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Times New Roman" panose="02020603050405020304" pitchFamily="18" charset="0"/>
              </a:rPr>
              <a:t>Vaste deelnemers zijn: het sectorhoofd (voorzitter), de teamchefs, de HR-adviseur, de arbeidsdeskundige(n) en de (toekomstige) Procescoördinator Zorg</a:t>
            </a:r>
          </a:p>
          <a:p>
            <a:pPr marL="342900" lvl="0" indent="-342900">
              <a:lnSpc>
                <a:spcPct val="115000"/>
              </a:lnSpc>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Times New Roman" panose="02020603050405020304" pitchFamily="18" charset="0"/>
              </a:rPr>
              <a:t>Ook de bedrijfsarts en EHPZ sluiten periodiek aan. </a:t>
            </a:r>
          </a:p>
          <a:p>
            <a:pPr>
              <a:lnSpc>
                <a:spcPct val="115000"/>
              </a:lnSpc>
            </a:pPr>
            <a:r>
              <a:rPr lang="nl-NL"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r>
              <a:rPr lang="nl-NL" sz="1800" b="0" i="0" u="none" strike="noStrike" baseline="0" dirty="0">
                <a:solidFill>
                  <a:srgbClr val="000000"/>
                </a:solidFill>
                <a:latin typeface="Politie Text" panose="020B0503040000020204" pitchFamily="34" charset="0"/>
              </a:rPr>
              <a:t>Trends en rode draden; door een ieder aan te dragen, bv BA, de EPZ, de PCZ maar ook leiding. </a:t>
            </a:r>
          </a:p>
          <a:p>
            <a:endParaRPr lang="nl-NL" sz="1800" b="0" i="0" u="none" strike="noStrike" baseline="0" dirty="0">
              <a:solidFill>
                <a:srgbClr val="000000"/>
              </a:solidFill>
              <a:latin typeface="Politie Text" panose="020B0503040000020204" pitchFamily="34" charset="0"/>
            </a:endParaRPr>
          </a:p>
          <a:p>
            <a:r>
              <a:rPr lang="nl-NL" sz="1800" b="0" i="0" u="none" strike="noStrike" baseline="0" dirty="0">
                <a:solidFill>
                  <a:srgbClr val="000000"/>
                </a:solidFill>
                <a:latin typeface="Politie Text" panose="020B0503040000020204" pitchFamily="34" charset="0"/>
              </a:rPr>
              <a:t>Thema’s die in de ZRO besproken kunnen worden:</a:t>
            </a:r>
          </a:p>
          <a:p>
            <a:r>
              <a:rPr lang="nl-NL" sz="1800" dirty="0">
                <a:effectLst/>
                <a:latin typeface="Arial" panose="020B0604020202020204" pitchFamily="34" charset="0"/>
                <a:ea typeface="Calibri" panose="020F0502020204030204" pitchFamily="34" charset="0"/>
              </a:rPr>
              <a:t>hoe zet je de juiste interventie-instrumenten in om uitval te voorkomen</a:t>
            </a:r>
          </a:p>
          <a:p>
            <a:r>
              <a:rPr lang="nl-NL" sz="1800" b="0" i="0" u="none" strike="noStrike" baseline="0" dirty="0">
                <a:solidFill>
                  <a:srgbClr val="000000"/>
                </a:solidFill>
                <a:effectLst/>
                <a:latin typeface="Arial" panose="020B0604020202020204" pitchFamily="34" charset="0"/>
                <a:ea typeface="Calibri" panose="020F0502020204030204" pitchFamily="34" charset="0"/>
              </a:rPr>
              <a:t>RI&amp;E, </a:t>
            </a:r>
            <a:r>
              <a:rPr lang="nl-NL" sz="1800" b="0" i="0" u="none" strike="noStrike" baseline="0" dirty="0" err="1">
                <a:solidFill>
                  <a:srgbClr val="000000"/>
                </a:solidFill>
                <a:effectLst/>
                <a:latin typeface="Arial" panose="020B0604020202020204" pitchFamily="34" charset="0"/>
                <a:ea typeface="Calibri" panose="020F0502020204030204" pitchFamily="34" charset="0"/>
              </a:rPr>
              <a:t>mbt</a:t>
            </a:r>
            <a:r>
              <a:rPr lang="nl-NL" sz="1800" b="0" i="0" u="none" strike="noStrike" baseline="0" dirty="0">
                <a:solidFill>
                  <a:srgbClr val="000000"/>
                </a:solidFill>
                <a:effectLst/>
                <a:latin typeface="Arial" panose="020B0604020202020204" pitchFamily="34" charset="0"/>
                <a:ea typeface="Calibri" panose="020F0502020204030204" pitchFamily="34" charset="0"/>
              </a:rPr>
              <a:t> inzetbaarheid van medewerkers</a:t>
            </a:r>
          </a:p>
          <a:p>
            <a:r>
              <a:rPr lang="nl-NL" sz="1800" b="0" i="0" u="none" strike="noStrike" baseline="0" dirty="0">
                <a:solidFill>
                  <a:srgbClr val="000000"/>
                </a:solidFill>
                <a:effectLst/>
                <a:latin typeface="Arial" panose="020B0604020202020204" pitchFamily="34" charset="0"/>
                <a:ea typeface="Calibri" panose="020F0502020204030204" pitchFamily="34" charset="0"/>
              </a:rPr>
              <a:t>MEMO, </a:t>
            </a:r>
            <a:r>
              <a:rPr lang="nl-NL" sz="1800" b="0" i="0" u="none" strike="noStrike" baseline="0" dirty="0" err="1">
                <a:solidFill>
                  <a:srgbClr val="000000"/>
                </a:solidFill>
                <a:effectLst/>
                <a:latin typeface="Arial" panose="020B0604020202020204" pitchFamily="34" charset="0"/>
                <a:ea typeface="Calibri" panose="020F0502020204030204" pitchFamily="34" charset="0"/>
              </a:rPr>
              <a:t>mbt</a:t>
            </a:r>
            <a:r>
              <a:rPr lang="nl-NL" sz="1800" b="0" i="0" u="none" strike="noStrike" baseline="0" dirty="0">
                <a:solidFill>
                  <a:srgbClr val="000000"/>
                </a:solidFill>
                <a:effectLst/>
                <a:latin typeface="Arial" panose="020B0604020202020204" pitchFamily="34" charset="0"/>
                <a:ea typeface="Calibri" panose="020F0502020204030204" pitchFamily="34" charset="0"/>
              </a:rPr>
              <a:t> onderwerpen die inzetbaarheid aangaan.</a:t>
            </a:r>
          </a:p>
          <a:p>
            <a:endParaRPr lang="nl-NL" sz="1800" b="0" i="0" u="none" strike="noStrike" baseline="0" dirty="0">
              <a:solidFill>
                <a:srgbClr val="000000"/>
              </a:solidFill>
              <a:effectLst/>
              <a:latin typeface="Arial" panose="020B0604020202020204" pitchFamily="34" charset="0"/>
              <a:ea typeface="Calibri" panose="020F0502020204030204" pitchFamily="34" charset="0"/>
            </a:endParaRPr>
          </a:p>
          <a:p>
            <a:pPr marL="0" marR="0" lvl="0" indent="0" algn="l" defTabSz="1382298" rtl="0" eaLnBrk="1" fontAlgn="auto" latinLnBrk="0" hangingPunct="1">
              <a:lnSpc>
                <a:spcPct val="100000"/>
              </a:lnSpc>
              <a:spcBef>
                <a:spcPts val="0"/>
              </a:spcBef>
              <a:spcAft>
                <a:spcPts val="0"/>
              </a:spcAft>
              <a:buClrTx/>
              <a:buSzTx/>
              <a:buFontTx/>
              <a:buNone/>
              <a:tabLst/>
              <a:defRPr/>
            </a:pPr>
            <a:endParaRPr lang="nl-NL" sz="1800" b="0" i="0" kern="1200" dirty="0">
              <a:solidFill>
                <a:schemeClr val="tx2"/>
              </a:solidFill>
              <a:effectLst/>
              <a:latin typeface="+mn-lt"/>
              <a:ea typeface="+mn-ea"/>
              <a:cs typeface="+mn-cs"/>
            </a:endParaRPr>
          </a:p>
          <a:p>
            <a:endParaRPr lang="nl-NL" sz="1800" b="0" i="0" u="none" strike="noStrike" baseline="0" dirty="0">
              <a:solidFill>
                <a:srgbClr val="000000"/>
              </a:solidFill>
              <a:latin typeface="Politie Text" panose="020B0503040000020204" pitchFamily="34" charset="0"/>
            </a:endParaRPr>
          </a:p>
          <a:p>
            <a:pPr>
              <a:lnSpc>
                <a:spcPct val="115000"/>
              </a:lnSpc>
            </a:pPr>
            <a:r>
              <a:rPr lang="nl-NL" sz="1800" dirty="0">
                <a:effectLst/>
                <a:latin typeface="Arial" panose="020B060402020202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3DADC7E7-E74F-0C43-88C7-AFA1092960BA}" type="slidenum">
              <a:rPr lang="x-none" smtClean="0"/>
              <a:pPr/>
              <a:t>7</a:t>
            </a:fld>
            <a:endParaRPr lang="x-none"/>
          </a:p>
        </p:txBody>
      </p:sp>
    </p:spTree>
    <p:extLst>
      <p:ext uri="{BB962C8B-B14F-4D97-AF65-F5344CB8AC3E}">
        <p14:creationId xmlns:p14="http://schemas.microsoft.com/office/powerpoint/2010/main" val="3265265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8188"/>
            <a:ext cx="5486400" cy="3086100"/>
          </a:xfrm>
        </p:spPr>
      </p:sp>
      <p:sp>
        <p:nvSpPr>
          <p:cNvPr id="3" name="Notes Placeholder 2"/>
          <p:cNvSpPr>
            <a:spLocks noGrp="1"/>
          </p:cNvSpPr>
          <p:nvPr>
            <p:ph type="body" idx="1"/>
          </p:nvPr>
        </p:nvSpPr>
        <p:spPr/>
        <p:txBody>
          <a:bodyPr/>
          <a:lstStyle/>
          <a:p>
            <a:r>
              <a:rPr lang="nl-NL" dirty="0">
                <a:latin typeface="Politie Text" panose="020B0503040000020204" pitchFamily="34" charset="77"/>
              </a:rPr>
              <a:t> </a:t>
            </a:r>
          </a:p>
        </p:txBody>
      </p:sp>
      <p:sp>
        <p:nvSpPr>
          <p:cNvPr id="4" name="Slide Number Placeholder 3"/>
          <p:cNvSpPr>
            <a:spLocks noGrp="1"/>
          </p:cNvSpPr>
          <p:nvPr>
            <p:ph type="sldNum" sz="quarter" idx="5"/>
          </p:nvPr>
        </p:nvSpPr>
        <p:spPr/>
        <p:txBody>
          <a:bodyPr/>
          <a:lstStyle/>
          <a:p>
            <a:fld id="{3DADC7E7-E74F-0C43-88C7-AFA1092960BA}" type="slidenum">
              <a:rPr lang="x-none" smtClean="0"/>
              <a:t>10</a:t>
            </a:fld>
            <a:endParaRPr lang="x-none"/>
          </a:p>
        </p:txBody>
      </p:sp>
    </p:spTree>
    <p:extLst>
      <p:ext uri="{BB962C8B-B14F-4D97-AF65-F5344CB8AC3E}">
        <p14:creationId xmlns:p14="http://schemas.microsoft.com/office/powerpoint/2010/main" val="41929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738188"/>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DADC7E7-E74F-0C43-88C7-AFA1092960BA}" type="slidenum">
              <a:rPr lang="x-none" smtClean="0"/>
              <a:pPr/>
              <a:t>17</a:t>
            </a:fld>
            <a:endParaRPr lang="x-none"/>
          </a:p>
        </p:txBody>
      </p:sp>
    </p:spTree>
    <p:extLst>
      <p:ext uri="{BB962C8B-B14F-4D97-AF65-F5344CB8AC3E}">
        <p14:creationId xmlns:p14="http://schemas.microsoft.com/office/powerpoint/2010/main" val="1506126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Voorpagina">
    <p:bg>
      <p:bgRef idx="1001">
        <a:schemeClr val="bg2"/>
      </p:bgRef>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720725" y="703115"/>
            <a:ext cx="9070972" cy="1038710"/>
          </a:xfrm>
          <a:noFill/>
          <a:ln>
            <a:noFill/>
            <a:miter lim="800000"/>
            <a:headEnd/>
            <a:tailEnd/>
          </a:ln>
          <a:effectLst/>
        </p:spPr>
        <p:txBody>
          <a:bodyPr wrap="square" lIns="0" tIns="0" rIns="288000" bIns="288000" anchor="t" anchorCtr="0">
            <a:spAutoFit/>
          </a:bodyPr>
          <a:lstStyle>
            <a:lvl1pPr algn="l">
              <a:lnSpc>
                <a:spcPct val="90000"/>
              </a:lnSpc>
              <a:defRPr sz="5400">
                <a:solidFill>
                  <a:schemeClr val="tx1"/>
                </a:solidFill>
                <a:latin typeface="Politie Text" panose="020B0503040000020204" pitchFamily="34" charset="77"/>
              </a:defRPr>
            </a:lvl1pPr>
          </a:lstStyle>
          <a:p>
            <a:pPr lvl="0"/>
            <a:r>
              <a:rPr lang="nl-NL" altLang="nl-NL" noProof="0" dirty="0"/>
              <a:t>Titel</a:t>
            </a:r>
          </a:p>
        </p:txBody>
      </p:sp>
      <p:sp>
        <p:nvSpPr>
          <p:cNvPr id="9" name="Rectangle 3"/>
          <p:cNvSpPr>
            <a:spLocks noGrp="1" noChangeArrowheads="1"/>
          </p:cNvSpPr>
          <p:nvPr>
            <p:ph type="subTitle" idx="1" hasCustomPrompt="1"/>
          </p:nvPr>
        </p:nvSpPr>
        <p:spPr>
          <a:xfrm>
            <a:off x="720725" y="1711178"/>
            <a:ext cx="6046788" cy="1421104"/>
          </a:xfrm>
          <a:prstGeom prst="rect">
            <a:avLst/>
          </a:prstGeom>
          <a:noFill/>
          <a:ln w="12700">
            <a:noFill/>
          </a:ln>
          <a:effectLst/>
        </p:spPr>
        <p:txBody>
          <a:bodyPr wrap="square" lIns="0" tIns="432000" rIns="0" bIns="0" anchor="t" anchorCtr="0">
            <a:spAutoFit/>
          </a:bodyPr>
          <a:lstStyle>
            <a:lvl1pPr marL="0" indent="0">
              <a:spcBef>
                <a:spcPts val="0"/>
              </a:spcBef>
              <a:buFont typeface="Wingdings" pitchFamily="2" charset="2"/>
              <a:buNone/>
              <a:defRPr sz="3200" b="0" i="0">
                <a:solidFill>
                  <a:schemeClr val="accent3"/>
                </a:solidFill>
                <a:latin typeface="Politie Text Medium" panose="020B0503040000020204" pitchFamily="34" charset="77"/>
              </a:defRPr>
            </a:lvl1pPr>
          </a:lstStyle>
          <a:p>
            <a:pPr lvl="0"/>
            <a:r>
              <a:rPr lang="nl-NL" altLang="nl-NL" noProof="0" dirty="0"/>
              <a:t>Klik om de ondertitelstijl te bewerken</a:t>
            </a:r>
          </a:p>
        </p:txBody>
      </p:sp>
      <p:sp>
        <p:nvSpPr>
          <p:cNvPr id="4" name="Tijdelijke aanduiding voor tekst 3">
            <a:extLst>
              <a:ext uri="{FF2B5EF4-FFF2-40B4-BE49-F238E27FC236}">
                <a16:creationId xmlns:a16="http://schemas.microsoft.com/office/drawing/2014/main" id="{65C3EE98-FE8F-D54F-9782-7BDF95FF6074}"/>
              </a:ext>
            </a:extLst>
          </p:cNvPr>
          <p:cNvSpPr>
            <a:spLocks noGrp="1"/>
          </p:cNvSpPr>
          <p:nvPr>
            <p:ph type="body" sz="quarter" idx="10"/>
          </p:nvPr>
        </p:nvSpPr>
        <p:spPr>
          <a:xfrm>
            <a:off x="720725" y="4996330"/>
            <a:ext cx="6046787" cy="1034258"/>
          </a:xfrm>
        </p:spPr>
        <p:txBody>
          <a:bodyPr anchor="b" anchorCtr="0"/>
          <a:lstStyle>
            <a:lvl1pPr marL="0" indent="0">
              <a:spcAft>
                <a:spcPts val="0"/>
              </a:spcAft>
              <a:buNone/>
              <a:defRPr sz="1600" b="0">
                <a:solidFill>
                  <a:schemeClr val="tx1"/>
                </a:solidFill>
              </a:defRPr>
            </a:lvl1pPr>
          </a:lstStyle>
          <a:p>
            <a:pPr lvl="0"/>
            <a:r>
              <a:rPr lang="nl-NL"/>
              <a:t>Klikken om de tekststijl van het model te bewerken</a:t>
            </a:r>
          </a:p>
        </p:txBody>
      </p:sp>
      <p:sp>
        <p:nvSpPr>
          <p:cNvPr id="14" name="Rechthoek 13">
            <a:extLst>
              <a:ext uri="{FF2B5EF4-FFF2-40B4-BE49-F238E27FC236}">
                <a16:creationId xmlns:a16="http://schemas.microsoft.com/office/drawing/2014/main" id="{634A4C15-2108-AB4C-A36E-30E2F80BCA4D}"/>
              </a:ext>
            </a:extLst>
          </p:cNvPr>
          <p:cNvSpPr/>
          <p:nvPr userDrawn="1"/>
        </p:nvSpPr>
        <p:spPr>
          <a:xfrm>
            <a:off x="720725" y="6911975"/>
            <a:ext cx="2303462" cy="86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Politie Text" panose="020B0503040000020204" pitchFamily="34" charset="77"/>
            </a:endParaRPr>
          </a:p>
        </p:txBody>
      </p:sp>
      <p:grpSp>
        <p:nvGrpSpPr>
          <p:cNvPr id="18" name="Groep 17">
            <a:extLst>
              <a:ext uri="{FF2B5EF4-FFF2-40B4-BE49-F238E27FC236}">
                <a16:creationId xmlns:a16="http://schemas.microsoft.com/office/drawing/2014/main" id="{C7B5F448-F09F-A441-AA93-8A1508A933AE}"/>
              </a:ext>
            </a:extLst>
          </p:cNvPr>
          <p:cNvGrpSpPr>
            <a:grpSpLocks noChangeAspect="1"/>
          </p:cNvGrpSpPr>
          <p:nvPr userDrawn="1"/>
        </p:nvGrpSpPr>
        <p:grpSpPr>
          <a:xfrm>
            <a:off x="720725" y="6595200"/>
            <a:ext cx="2015999" cy="731030"/>
            <a:chOff x="658080" y="3561120"/>
            <a:chExt cx="1889280" cy="685080"/>
          </a:xfrm>
          <a:solidFill>
            <a:schemeClr val="tx1"/>
          </a:solidFill>
        </p:grpSpPr>
        <p:sp>
          <p:nvSpPr>
            <p:cNvPr id="19" name="Vrije vorm 18">
              <a:extLst>
                <a:ext uri="{FF2B5EF4-FFF2-40B4-BE49-F238E27FC236}">
                  <a16:creationId xmlns:a16="http://schemas.microsoft.com/office/drawing/2014/main" id="{7B539A79-E8E9-B443-A22E-0408D6483042}"/>
                </a:ext>
              </a:extLst>
            </p:cNvPr>
            <p:cNvSpPr/>
            <p:nvPr/>
          </p:nvSpPr>
          <p:spPr>
            <a:xfrm>
              <a:off x="2379600" y="3850200"/>
              <a:ext cx="167760" cy="252720"/>
            </a:xfrm>
            <a:custGeom>
              <a:avLst/>
              <a:gdLst/>
              <a:ahLst/>
              <a:cxnLst/>
              <a:rect l="0" t="0" r="r" b="b"/>
              <a:pathLst>
                <a:path w="467" h="703">
                  <a:moveTo>
                    <a:pt x="187" y="569"/>
                  </a:moveTo>
                  <a:lnTo>
                    <a:pt x="187" y="410"/>
                  </a:lnTo>
                  <a:lnTo>
                    <a:pt x="443" y="410"/>
                  </a:lnTo>
                  <a:lnTo>
                    <a:pt x="443" y="277"/>
                  </a:lnTo>
                  <a:lnTo>
                    <a:pt x="187" y="277"/>
                  </a:lnTo>
                  <a:lnTo>
                    <a:pt x="187" y="133"/>
                  </a:lnTo>
                  <a:lnTo>
                    <a:pt x="464" y="133"/>
                  </a:lnTo>
                  <a:lnTo>
                    <a:pt x="464" y="0"/>
                  </a:lnTo>
                  <a:lnTo>
                    <a:pt x="0" y="0"/>
                  </a:lnTo>
                  <a:lnTo>
                    <a:pt x="0" y="702"/>
                  </a:lnTo>
                  <a:lnTo>
                    <a:pt x="466" y="702"/>
                  </a:lnTo>
                  <a:lnTo>
                    <a:pt x="466" y="569"/>
                  </a:lnTo>
                  <a:lnTo>
                    <a:pt x="187" y="569"/>
                  </a:lnTo>
                  <a:close/>
                </a:path>
              </a:pathLst>
            </a:custGeom>
            <a:grpFill/>
            <a:ln w="0">
              <a:noFill/>
            </a:ln>
          </p:spPr>
        </p:sp>
        <p:sp>
          <p:nvSpPr>
            <p:cNvPr id="20" name="Vrije vorm 19">
              <a:extLst>
                <a:ext uri="{FF2B5EF4-FFF2-40B4-BE49-F238E27FC236}">
                  <a16:creationId xmlns:a16="http://schemas.microsoft.com/office/drawing/2014/main" id="{3E8761C4-9BB6-EC4E-8B91-33AE2A6D3E93}"/>
                </a:ext>
              </a:extLst>
            </p:cNvPr>
            <p:cNvSpPr/>
            <p:nvPr/>
          </p:nvSpPr>
          <p:spPr>
            <a:xfrm>
              <a:off x="2157120" y="3850200"/>
              <a:ext cx="67320" cy="252720"/>
            </a:xfrm>
            <a:custGeom>
              <a:avLst/>
              <a:gdLst/>
              <a:ahLst/>
              <a:cxnLst/>
              <a:rect l="0" t="0" r="r" b="b"/>
              <a:pathLst>
                <a:path w="188" h="703">
                  <a:moveTo>
                    <a:pt x="0" y="0"/>
                  </a:moveTo>
                  <a:lnTo>
                    <a:pt x="187" y="0"/>
                  </a:lnTo>
                  <a:lnTo>
                    <a:pt x="187" y="702"/>
                  </a:lnTo>
                  <a:lnTo>
                    <a:pt x="0" y="702"/>
                  </a:lnTo>
                  <a:lnTo>
                    <a:pt x="0" y="0"/>
                  </a:lnTo>
                  <a:close/>
                </a:path>
              </a:pathLst>
            </a:custGeom>
            <a:grpFill/>
            <a:ln w="0">
              <a:noFill/>
            </a:ln>
          </p:spPr>
        </p:sp>
        <p:sp>
          <p:nvSpPr>
            <p:cNvPr id="21" name="Vrije vorm 20">
              <a:extLst>
                <a:ext uri="{FF2B5EF4-FFF2-40B4-BE49-F238E27FC236}">
                  <a16:creationId xmlns:a16="http://schemas.microsoft.com/office/drawing/2014/main" id="{DEBDCE69-B5F9-2642-AD95-BB6B1653F4F6}"/>
                </a:ext>
              </a:extLst>
            </p:cNvPr>
            <p:cNvSpPr/>
            <p:nvPr/>
          </p:nvSpPr>
          <p:spPr>
            <a:xfrm>
              <a:off x="1842840" y="3850200"/>
              <a:ext cx="192240" cy="252720"/>
            </a:xfrm>
            <a:custGeom>
              <a:avLst/>
              <a:gdLst/>
              <a:ahLst/>
              <a:cxnLst/>
              <a:rect l="0" t="0" r="r" b="b"/>
              <a:pathLst>
                <a:path w="535" h="703">
                  <a:moveTo>
                    <a:pt x="0" y="139"/>
                  </a:moveTo>
                  <a:lnTo>
                    <a:pt x="173" y="139"/>
                  </a:lnTo>
                  <a:lnTo>
                    <a:pt x="173" y="702"/>
                  </a:lnTo>
                  <a:lnTo>
                    <a:pt x="361" y="702"/>
                  </a:lnTo>
                  <a:lnTo>
                    <a:pt x="361" y="139"/>
                  </a:lnTo>
                  <a:lnTo>
                    <a:pt x="534" y="139"/>
                  </a:lnTo>
                  <a:lnTo>
                    <a:pt x="534" y="0"/>
                  </a:lnTo>
                  <a:lnTo>
                    <a:pt x="0" y="0"/>
                  </a:lnTo>
                  <a:lnTo>
                    <a:pt x="0" y="139"/>
                  </a:lnTo>
                  <a:close/>
                </a:path>
              </a:pathLst>
            </a:custGeom>
            <a:grpFill/>
            <a:ln w="0">
              <a:noFill/>
            </a:ln>
          </p:spPr>
        </p:sp>
        <p:sp>
          <p:nvSpPr>
            <p:cNvPr id="22" name="Vrije vorm 21">
              <a:extLst>
                <a:ext uri="{FF2B5EF4-FFF2-40B4-BE49-F238E27FC236}">
                  <a16:creationId xmlns:a16="http://schemas.microsoft.com/office/drawing/2014/main" id="{66D4D046-1E52-D44F-8C96-EFE32DFBD39E}"/>
                </a:ext>
              </a:extLst>
            </p:cNvPr>
            <p:cNvSpPr/>
            <p:nvPr/>
          </p:nvSpPr>
          <p:spPr>
            <a:xfrm>
              <a:off x="1653480" y="3850200"/>
              <a:ext cx="67320" cy="252720"/>
            </a:xfrm>
            <a:custGeom>
              <a:avLst/>
              <a:gdLst/>
              <a:ahLst/>
              <a:cxnLst/>
              <a:rect l="0" t="0" r="r" b="b"/>
              <a:pathLst>
                <a:path w="188" h="703">
                  <a:moveTo>
                    <a:pt x="0" y="0"/>
                  </a:moveTo>
                  <a:lnTo>
                    <a:pt x="187" y="0"/>
                  </a:lnTo>
                  <a:lnTo>
                    <a:pt x="187" y="702"/>
                  </a:lnTo>
                  <a:lnTo>
                    <a:pt x="0" y="702"/>
                  </a:lnTo>
                  <a:lnTo>
                    <a:pt x="0" y="0"/>
                  </a:lnTo>
                  <a:close/>
                </a:path>
              </a:pathLst>
            </a:custGeom>
            <a:grpFill/>
            <a:ln w="0">
              <a:noFill/>
            </a:ln>
          </p:spPr>
        </p:sp>
        <p:sp>
          <p:nvSpPr>
            <p:cNvPr id="23" name="Vrije vorm 22">
              <a:extLst>
                <a:ext uri="{FF2B5EF4-FFF2-40B4-BE49-F238E27FC236}">
                  <a16:creationId xmlns:a16="http://schemas.microsoft.com/office/drawing/2014/main" id="{7C658489-7E50-A844-BA0E-D1B6415E421A}"/>
                </a:ext>
              </a:extLst>
            </p:cNvPr>
            <p:cNvSpPr/>
            <p:nvPr/>
          </p:nvSpPr>
          <p:spPr>
            <a:xfrm>
              <a:off x="1382400" y="3850200"/>
              <a:ext cx="163080" cy="252720"/>
            </a:xfrm>
            <a:custGeom>
              <a:avLst/>
              <a:gdLst/>
              <a:ahLst/>
              <a:cxnLst/>
              <a:rect l="0" t="0" r="r" b="b"/>
              <a:pathLst>
                <a:path w="454" h="703">
                  <a:moveTo>
                    <a:pt x="188" y="0"/>
                  </a:moveTo>
                  <a:lnTo>
                    <a:pt x="0" y="0"/>
                  </a:lnTo>
                  <a:lnTo>
                    <a:pt x="0" y="702"/>
                  </a:lnTo>
                  <a:lnTo>
                    <a:pt x="453" y="702"/>
                  </a:lnTo>
                  <a:lnTo>
                    <a:pt x="453" y="563"/>
                  </a:lnTo>
                  <a:lnTo>
                    <a:pt x="188" y="563"/>
                  </a:lnTo>
                  <a:lnTo>
                    <a:pt x="188" y="0"/>
                  </a:lnTo>
                  <a:close/>
                </a:path>
              </a:pathLst>
            </a:custGeom>
            <a:grpFill/>
            <a:ln w="0">
              <a:noFill/>
            </a:ln>
          </p:spPr>
        </p:sp>
        <p:sp>
          <p:nvSpPr>
            <p:cNvPr id="24" name="Vrije vorm 23">
              <a:extLst>
                <a:ext uri="{FF2B5EF4-FFF2-40B4-BE49-F238E27FC236}">
                  <a16:creationId xmlns:a16="http://schemas.microsoft.com/office/drawing/2014/main" id="{63AF553F-D2EC-724B-B526-CD7A0DAFE952}"/>
                </a:ext>
              </a:extLst>
            </p:cNvPr>
            <p:cNvSpPr/>
            <p:nvPr/>
          </p:nvSpPr>
          <p:spPr>
            <a:xfrm>
              <a:off x="658080" y="3850200"/>
              <a:ext cx="194040" cy="252720"/>
            </a:xfrm>
            <a:custGeom>
              <a:avLst/>
              <a:gdLst/>
              <a:ahLst/>
              <a:cxnLst/>
              <a:rect l="0" t="0" r="r" b="b"/>
              <a:pathLst>
                <a:path w="543" h="703">
                  <a:moveTo>
                    <a:pt x="224" y="0"/>
                  </a:moveTo>
                  <a:lnTo>
                    <a:pt x="0" y="0"/>
                  </a:lnTo>
                  <a:lnTo>
                    <a:pt x="0" y="702"/>
                  </a:lnTo>
                  <a:lnTo>
                    <a:pt x="187" y="702"/>
                  </a:lnTo>
                  <a:lnTo>
                    <a:pt x="187" y="545"/>
                  </a:lnTo>
                  <a:lnTo>
                    <a:pt x="244" y="545"/>
                  </a:lnTo>
                  <a:cubicBezTo>
                    <a:pt x="432" y="549"/>
                    <a:pt x="542" y="413"/>
                    <a:pt x="539" y="268"/>
                  </a:cubicBezTo>
                  <a:cubicBezTo>
                    <a:pt x="536" y="111"/>
                    <a:pt x="438" y="0"/>
                    <a:pt x="224" y="0"/>
                  </a:cubicBezTo>
                  <a:moveTo>
                    <a:pt x="236" y="402"/>
                  </a:moveTo>
                  <a:lnTo>
                    <a:pt x="187" y="402"/>
                  </a:lnTo>
                  <a:lnTo>
                    <a:pt x="187" y="132"/>
                  </a:lnTo>
                  <a:lnTo>
                    <a:pt x="236" y="132"/>
                  </a:lnTo>
                  <a:cubicBezTo>
                    <a:pt x="301" y="132"/>
                    <a:pt x="358" y="193"/>
                    <a:pt x="358" y="265"/>
                  </a:cubicBezTo>
                  <a:cubicBezTo>
                    <a:pt x="358" y="339"/>
                    <a:pt x="301" y="402"/>
                    <a:pt x="236" y="402"/>
                  </a:cubicBezTo>
                  <a:close/>
                </a:path>
              </a:pathLst>
            </a:custGeom>
            <a:grpFill/>
            <a:ln w="0">
              <a:noFill/>
            </a:ln>
          </p:spPr>
        </p:sp>
        <p:sp>
          <p:nvSpPr>
            <p:cNvPr id="25" name="Vrije vorm 24">
              <a:extLst>
                <a:ext uri="{FF2B5EF4-FFF2-40B4-BE49-F238E27FC236}">
                  <a16:creationId xmlns:a16="http://schemas.microsoft.com/office/drawing/2014/main" id="{004640E3-24F6-8B4A-81CC-91B313B34D9C}"/>
                </a:ext>
              </a:extLst>
            </p:cNvPr>
            <p:cNvSpPr/>
            <p:nvPr/>
          </p:nvSpPr>
          <p:spPr>
            <a:xfrm>
              <a:off x="889200" y="3561120"/>
              <a:ext cx="423360" cy="685080"/>
            </a:xfrm>
            <a:custGeom>
              <a:avLst/>
              <a:gdLst/>
              <a:ahLst/>
              <a:cxnLst/>
              <a:rect l="0" t="0" r="r" b="b"/>
              <a:pathLst>
                <a:path w="1177" h="1904">
                  <a:moveTo>
                    <a:pt x="1176" y="889"/>
                  </a:moveTo>
                  <a:lnTo>
                    <a:pt x="1176" y="822"/>
                  </a:lnTo>
                  <a:lnTo>
                    <a:pt x="855" y="610"/>
                  </a:lnTo>
                  <a:cubicBezTo>
                    <a:pt x="862" y="633"/>
                    <a:pt x="865" y="684"/>
                    <a:pt x="835" y="748"/>
                  </a:cubicBezTo>
                  <a:cubicBezTo>
                    <a:pt x="797" y="830"/>
                    <a:pt x="700" y="895"/>
                    <a:pt x="670" y="914"/>
                  </a:cubicBezTo>
                  <a:cubicBezTo>
                    <a:pt x="633" y="937"/>
                    <a:pt x="614" y="959"/>
                    <a:pt x="608" y="979"/>
                  </a:cubicBezTo>
                  <a:cubicBezTo>
                    <a:pt x="605" y="991"/>
                    <a:pt x="600" y="1008"/>
                    <a:pt x="604" y="1026"/>
                  </a:cubicBezTo>
                  <a:cubicBezTo>
                    <a:pt x="644" y="1034"/>
                    <a:pt x="674" y="1067"/>
                    <a:pt x="674" y="1111"/>
                  </a:cubicBezTo>
                  <a:cubicBezTo>
                    <a:pt x="674" y="1161"/>
                    <a:pt x="633" y="1201"/>
                    <a:pt x="584" y="1201"/>
                  </a:cubicBezTo>
                  <a:cubicBezTo>
                    <a:pt x="534" y="1201"/>
                    <a:pt x="494" y="1161"/>
                    <a:pt x="494" y="1111"/>
                  </a:cubicBezTo>
                  <a:cubicBezTo>
                    <a:pt x="494" y="1068"/>
                    <a:pt x="525" y="1032"/>
                    <a:pt x="565" y="1024"/>
                  </a:cubicBezTo>
                  <a:lnTo>
                    <a:pt x="565" y="1023"/>
                  </a:lnTo>
                  <a:cubicBezTo>
                    <a:pt x="553" y="986"/>
                    <a:pt x="548" y="971"/>
                    <a:pt x="548" y="925"/>
                  </a:cubicBezTo>
                  <a:cubicBezTo>
                    <a:pt x="549" y="834"/>
                    <a:pt x="613" y="813"/>
                    <a:pt x="646" y="757"/>
                  </a:cubicBezTo>
                  <a:cubicBezTo>
                    <a:pt x="714" y="698"/>
                    <a:pt x="758" y="646"/>
                    <a:pt x="767" y="592"/>
                  </a:cubicBezTo>
                  <a:cubicBezTo>
                    <a:pt x="775" y="540"/>
                    <a:pt x="757" y="514"/>
                    <a:pt x="752" y="475"/>
                  </a:cubicBezTo>
                  <a:cubicBezTo>
                    <a:pt x="777" y="483"/>
                    <a:pt x="788" y="492"/>
                    <a:pt x="801" y="506"/>
                  </a:cubicBezTo>
                  <a:cubicBezTo>
                    <a:pt x="812" y="517"/>
                    <a:pt x="815" y="526"/>
                    <a:pt x="823" y="537"/>
                  </a:cubicBezTo>
                  <a:cubicBezTo>
                    <a:pt x="837" y="493"/>
                    <a:pt x="834" y="458"/>
                    <a:pt x="827" y="429"/>
                  </a:cubicBezTo>
                  <a:cubicBezTo>
                    <a:pt x="819" y="397"/>
                    <a:pt x="805" y="364"/>
                    <a:pt x="771" y="334"/>
                  </a:cubicBezTo>
                  <a:cubicBezTo>
                    <a:pt x="733" y="300"/>
                    <a:pt x="724" y="307"/>
                    <a:pt x="701" y="293"/>
                  </a:cubicBezTo>
                  <a:cubicBezTo>
                    <a:pt x="710" y="311"/>
                    <a:pt x="716" y="335"/>
                    <a:pt x="711" y="385"/>
                  </a:cubicBezTo>
                  <a:cubicBezTo>
                    <a:pt x="706" y="436"/>
                    <a:pt x="693" y="465"/>
                    <a:pt x="659" y="511"/>
                  </a:cubicBezTo>
                  <a:cubicBezTo>
                    <a:pt x="627" y="555"/>
                    <a:pt x="562" y="607"/>
                    <a:pt x="523" y="660"/>
                  </a:cubicBezTo>
                  <a:cubicBezTo>
                    <a:pt x="488" y="709"/>
                    <a:pt x="472" y="753"/>
                    <a:pt x="470" y="791"/>
                  </a:cubicBezTo>
                  <a:cubicBezTo>
                    <a:pt x="467" y="849"/>
                    <a:pt x="484" y="871"/>
                    <a:pt x="491" y="911"/>
                  </a:cubicBezTo>
                  <a:cubicBezTo>
                    <a:pt x="468" y="898"/>
                    <a:pt x="441" y="874"/>
                    <a:pt x="424" y="840"/>
                  </a:cubicBezTo>
                  <a:cubicBezTo>
                    <a:pt x="404" y="803"/>
                    <a:pt x="395" y="771"/>
                    <a:pt x="393" y="710"/>
                  </a:cubicBezTo>
                  <a:cubicBezTo>
                    <a:pt x="392" y="656"/>
                    <a:pt x="412" y="579"/>
                    <a:pt x="456" y="526"/>
                  </a:cubicBezTo>
                  <a:cubicBezTo>
                    <a:pt x="486" y="488"/>
                    <a:pt x="559" y="417"/>
                    <a:pt x="586" y="361"/>
                  </a:cubicBezTo>
                  <a:cubicBezTo>
                    <a:pt x="613" y="304"/>
                    <a:pt x="609" y="274"/>
                    <a:pt x="609" y="251"/>
                  </a:cubicBezTo>
                  <a:cubicBezTo>
                    <a:pt x="609" y="228"/>
                    <a:pt x="601" y="212"/>
                    <a:pt x="598" y="193"/>
                  </a:cubicBezTo>
                  <a:cubicBezTo>
                    <a:pt x="614" y="196"/>
                    <a:pt x="635" y="210"/>
                    <a:pt x="642" y="216"/>
                  </a:cubicBezTo>
                  <a:cubicBezTo>
                    <a:pt x="653" y="226"/>
                    <a:pt x="656" y="229"/>
                    <a:pt x="663" y="236"/>
                  </a:cubicBezTo>
                  <a:cubicBezTo>
                    <a:pt x="666" y="219"/>
                    <a:pt x="667" y="190"/>
                    <a:pt x="660" y="151"/>
                  </a:cubicBezTo>
                  <a:cubicBezTo>
                    <a:pt x="648" y="93"/>
                    <a:pt x="621" y="59"/>
                    <a:pt x="584" y="30"/>
                  </a:cubicBezTo>
                  <a:cubicBezTo>
                    <a:pt x="551" y="5"/>
                    <a:pt x="521" y="1"/>
                    <a:pt x="509" y="0"/>
                  </a:cubicBezTo>
                  <a:lnTo>
                    <a:pt x="504" y="0"/>
                  </a:lnTo>
                  <a:cubicBezTo>
                    <a:pt x="521" y="21"/>
                    <a:pt x="533" y="44"/>
                    <a:pt x="539" y="78"/>
                  </a:cubicBezTo>
                  <a:cubicBezTo>
                    <a:pt x="545" y="111"/>
                    <a:pt x="544" y="150"/>
                    <a:pt x="527" y="189"/>
                  </a:cubicBezTo>
                  <a:cubicBezTo>
                    <a:pt x="506" y="237"/>
                    <a:pt x="452" y="279"/>
                    <a:pt x="411" y="320"/>
                  </a:cubicBezTo>
                  <a:cubicBezTo>
                    <a:pt x="369" y="361"/>
                    <a:pt x="331" y="404"/>
                    <a:pt x="303" y="462"/>
                  </a:cubicBezTo>
                  <a:cubicBezTo>
                    <a:pt x="269" y="533"/>
                    <a:pt x="266" y="585"/>
                    <a:pt x="279" y="654"/>
                  </a:cubicBezTo>
                  <a:cubicBezTo>
                    <a:pt x="293" y="735"/>
                    <a:pt x="317" y="742"/>
                    <a:pt x="337" y="787"/>
                  </a:cubicBezTo>
                  <a:cubicBezTo>
                    <a:pt x="305" y="774"/>
                    <a:pt x="276" y="754"/>
                    <a:pt x="257" y="733"/>
                  </a:cubicBezTo>
                  <a:cubicBezTo>
                    <a:pt x="238" y="712"/>
                    <a:pt x="226" y="689"/>
                    <a:pt x="219" y="669"/>
                  </a:cubicBezTo>
                  <a:lnTo>
                    <a:pt x="0" y="818"/>
                  </a:lnTo>
                  <a:lnTo>
                    <a:pt x="0" y="1041"/>
                  </a:lnTo>
                  <a:lnTo>
                    <a:pt x="588" y="1534"/>
                  </a:lnTo>
                  <a:lnTo>
                    <a:pt x="753" y="1396"/>
                  </a:lnTo>
                  <a:cubicBezTo>
                    <a:pt x="777" y="1429"/>
                    <a:pt x="792" y="1470"/>
                    <a:pt x="792" y="1514"/>
                  </a:cubicBezTo>
                  <a:cubicBezTo>
                    <a:pt x="792" y="1626"/>
                    <a:pt x="701" y="1717"/>
                    <a:pt x="590" y="1717"/>
                  </a:cubicBezTo>
                  <a:cubicBezTo>
                    <a:pt x="478" y="1717"/>
                    <a:pt x="387" y="1626"/>
                    <a:pt x="387" y="1514"/>
                  </a:cubicBezTo>
                  <a:cubicBezTo>
                    <a:pt x="387" y="1492"/>
                    <a:pt x="391" y="1471"/>
                    <a:pt x="398" y="1451"/>
                  </a:cubicBezTo>
                  <a:lnTo>
                    <a:pt x="248" y="1325"/>
                  </a:lnTo>
                  <a:cubicBezTo>
                    <a:pt x="218" y="1381"/>
                    <a:pt x="200" y="1445"/>
                    <a:pt x="200" y="1513"/>
                  </a:cubicBezTo>
                  <a:cubicBezTo>
                    <a:pt x="200" y="1728"/>
                    <a:pt x="374" y="1903"/>
                    <a:pt x="590" y="1903"/>
                  </a:cubicBezTo>
                  <a:cubicBezTo>
                    <a:pt x="805" y="1903"/>
                    <a:pt x="980" y="1728"/>
                    <a:pt x="980" y="1513"/>
                  </a:cubicBezTo>
                  <a:cubicBezTo>
                    <a:pt x="980" y="1423"/>
                    <a:pt x="950" y="1340"/>
                    <a:pt x="898" y="1274"/>
                  </a:cubicBezTo>
                  <a:lnTo>
                    <a:pt x="1176" y="1041"/>
                  </a:lnTo>
                  <a:lnTo>
                    <a:pt x="1176" y="964"/>
                  </a:lnTo>
                  <a:lnTo>
                    <a:pt x="592" y="1455"/>
                  </a:lnTo>
                  <a:lnTo>
                    <a:pt x="592" y="1379"/>
                  </a:lnTo>
                  <a:lnTo>
                    <a:pt x="1176" y="889"/>
                  </a:lnTo>
                  <a:close/>
                </a:path>
              </a:pathLst>
            </a:custGeom>
            <a:grpFill/>
            <a:ln w="0">
              <a:noFill/>
            </a:ln>
          </p:spPr>
        </p:sp>
      </p:grpSp>
    </p:spTree>
    <p:extLst>
      <p:ext uri="{BB962C8B-B14F-4D97-AF65-F5344CB8AC3E}">
        <p14:creationId xmlns:p14="http://schemas.microsoft.com/office/powerpoint/2010/main" val="11350714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Hoofdstuk smal">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C73104D-EAEC-4F4B-BDC8-1CFF2890D138}"/>
              </a:ext>
            </a:extLst>
          </p:cNvPr>
          <p:cNvSpPr/>
          <p:nvPr userDrawn="1"/>
        </p:nvSpPr>
        <p:spPr>
          <a:xfrm>
            <a:off x="-1" y="0"/>
            <a:ext cx="4608513" cy="7775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Politie Text" panose="020B0503040000020204" pitchFamily="34" charset="77"/>
            </a:endParaRPr>
          </a:p>
        </p:txBody>
      </p:sp>
      <p:sp>
        <p:nvSpPr>
          <p:cNvPr id="4" name="Titel 3">
            <a:extLst>
              <a:ext uri="{FF2B5EF4-FFF2-40B4-BE49-F238E27FC236}">
                <a16:creationId xmlns:a16="http://schemas.microsoft.com/office/drawing/2014/main" id="{323A7859-972E-0A47-8394-39F263710BBB}"/>
              </a:ext>
            </a:extLst>
          </p:cNvPr>
          <p:cNvSpPr>
            <a:spLocks noGrp="1"/>
          </p:cNvSpPr>
          <p:nvPr>
            <p:ph type="title" hasCustomPrompt="1"/>
          </p:nvPr>
        </p:nvSpPr>
        <p:spPr>
          <a:xfrm>
            <a:off x="720727" y="868473"/>
            <a:ext cx="3598861" cy="769708"/>
          </a:xfrm>
        </p:spPr>
        <p:txBody>
          <a:bodyPr/>
          <a:lstStyle>
            <a:lvl1pPr>
              <a:defRPr sz="5400">
                <a:solidFill>
                  <a:schemeClr val="bg1"/>
                </a:solidFill>
              </a:defRPr>
            </a:lvl1pPr>
          </a:lstStyle>
          <a:p>
            <a:r>
              <a:rPr lang="nl-NL" dirty="0"/>
              <a:t>Nr.</a:t>
            </a:r>
          </a:p>
        </p:txBody>
      </p:sp>
      <p:sp>
        <p:nvSpPr>
          <p:cNvPr id="6" name="Tijdelijke aanduiding voor afbeelding 5">
            <a:extLst>
              <a:ext uri="{FF2B5EF4-FFF2-40B4-BE49-F238E27FC236}">
                <a16:creationId xmlns:a16="http://schemas.microsoft.com/office/drawing/2014/main" id="{7DCE597E-6282-2A41-8595-3FAB5F6732CA}"/>
              </a:ext>
            </a:extLst>
          </p:cNvPr>
          <p:cNvSpPr>
            <a:spLocks noGrp="1"/>
          </p:cNvSpPr>
          <p:nvPr>
            <p:ph type="pic" sz="quarter" idx="12"/>
          </p:nvPr>
        </p:nvSpPr>
        <p:spPr>
          <a:xfrm>
            <a:off x="4607719" y="0"/>
            <a:ext cx="9215437" cy="7775575"/>
          </a:xfrm>
          <a:solidFill>
            <a:schemeClr val="bg2"/>
          </a:solidFill>
        </p:spPr>
        <p:txBody>
          <a:bodyPr/>
          <a:lstStyle>
            <a:lvl1pPr marL="0" indent="0" algn="ctr">
              <a:buNone/>
              <a:defRPr>
                <a:solidFill>
                  <a:schemeClr val="tx1"/>
                </a:solidFill>
              </a:defRPr>
            </a:lvl1pPr>
          </a:lstStyle>
          <a:p>
            <a:r>
              <a:rPr lang="nl-NL"/>
              <a:t>Klik op het pictogram als u een afbeelding wilt toevoegen</a:t>
            </a:r>
            <a:endParaRPr lang="nl-NL" dirty="0"/>
          </a:p>
        </p:txBody>
      </p:sp>
      <p:sp>
        <p:nvSpPr>
          <p:cNvPr id="8" name="Tijdelijke aanduiding voor tekst 6">
            <a:extLst>
              <a:ext uri="{FF2B5EF4-FFF2-40B4-BE49-F238E27FC236}">
                <a16:creationId xmlns:a16="http://schemas.microsoft.com/office/drawing/2014/main" id="{24E5B047-1C14-B642-BB8E-42E531E0711F}"/>
              </a:ext>
            </a:extLst>
          </p:cNvPr>
          <p:cNvSpPr>
            <a:spLocks noGrp="1"/>
          </p:cNvSpPr>
          <p:nvPr>
            <p:ph type="body" sz="quarter" idx="13"/>
          </p:nvPr>
        </p:nvSpPr>
        <p:spPr>
          <a:xfrm>
            <a:off x="720725" y="1439863"/>
            <a:ext cx="3598863" cy="4895850"/>
          </a:xfrm>
        </p:spPr>
        <p:txBody>
          <a:bodyPr/>
          <a:lstStyle>
            <a:lvl1pPr marL="0" indent="0">
              <a:lnSpc>
                <a:spcPct val="100000"/>
              </a:lnSpc>
              <a:spcAft>
                <a:spcPts val="1800"/>
              </a:spcAft>
              <a:buNone/>
              <a:defRPr sz="3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Graphic 8">
            <a:extLst>
              <a:ext uri="{FF2B5EF4-FFF2-40B4-BE49-F238E27FC236}">
                <a16:creationId xmlns:a16="http://schemas.microsoft.com/office/drawing/2014/main" id="{079D5F09-6F8D-C94C-B13B-4A8517494A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20727" y="7142400"/>
            <a:ext cx="1727196" cy="374226"/>
          </a:xfrm>
          <a:prstGeom prst="rect">
            <a:avLst/>
          </a:prstGeom>
        </p:spPr>
      </p:pic>
      <p:sp>
        <p:nvSpPr>
          <p:cNvPr id="5" name="Tijdelijke aanduiding voor dianummer 4">
            <a:extLst>
              <a:ext uri="{FF2B5EF4-FFF2-40B4-BE49-F238E27FC236}">
                <a16:creationId xmlns:a16="http://schemas.microsoft.com/office/drawing/2014/main" id="{85D1FC8B-D038-D141-8847-FBA3E1D66D92}"/>
              </a:ext>
            </a:extLst>
          </p:cNvPr>
          <p:cNvSpPr>
            <a:spLocks noGrp="1"/>
          </p:cNvSpPr>
          <p:nvPr>
            <p:ph type="sldNum" sz="quarter" idx="14"/>
          </p:nvPr>
        </p:nvSpPr>
        <p:spPr/>
        <p:txBody>
          <a:bodyPr/>
          <a:lstStyle>
            <a:lvl1pPr>
              <a:defRPr>
                <a:solidFill>
                  <a:schemeClr val="bg1"/>
                </a:solidFill>
              </a:defRPr>
            </a:lvl1pPr>
          </a:lstStyle>
          <a:p>
            <a:fld id="{AF7D43D0-0492-5C45-BF46-73D0B983B482}" type="slidenum">
              <a:rPr lang="nl-NL" smtClean="0"/>
              <a:pPr/>
              <a:t>‹nr.›</a:t>
            </a:fld>
            <a:endParaRPr lang="nl-NL" dirty="0"/>
          </a:p>
        </p:txBody>
      </p:sp>
      <p:sp>
        <p:nvSpPr>
          <p:cNvPr id="3" name="Tijdelijke aanduiding voor voettekst 2"/>
          <p:cNvSpPr>
            <a:spLocks noGrp="1"/>
          </p:cNvSpPr>
          <p:nvPr>
            <p:ph type="ftr" sz="quarter" idx="10"/>
          </p:nvPr>
        </p:nvSpPr>
        <p:spPr>
          <a:xfrm>
            <a:off x="719932" y="287338"/>
            <a:ext cx="12383293" cy="144462"/>
          </a:xfrm>
        </p:spPr>
        <p:txBody>
          <a:bodyPr/>
          <a:lstStyle>
            <a:lvl1pPr>
              <a:defRPr b="0">
                <a:solidFill>
                  <a:schemeClr val="bg1"/>
                </a:solidFill>
              </a:defRPr>
            </a:lvl1pPr>
          </a:lstStyle>
          <a:p>
            <a:r>
              <a:rPr lang="nl-NL"/>
              <a:t>Basissjabloon PowerPoint – mei 2022 – versie 1.2</a:t>
            </a:r>
            <a:endParaRPr lang="nl-NL" dirty="0"/>
          </a:p>
        </p:txBody>
      </p:sp>
    </p:spTree>
    <p:extLst>
      <p:ext uri="{BB962C8B-B14F-4D97-AF65-F5344CB8AC3E}">
        <p14:creationId xmlns:p14="http://schemas.microsoft.com/office/powerpoint/2010/main" val="54980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Hoofdstuk bree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C73104D-EAEC-4F4B-BDC8-1CFF2890D138}"/>
              </a:ext>
            </a:extLst>
          </p:cNvPr>
          <p:cNvSpPr/>
          <p:nvPr userDrawn="1"/>
        </p:nvSpPr>
        <p:spPr>
          <a:xfrm>
            <a:off x="-2" y="0"/>
            <a:ext cx="8064502" cy="7775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Politie Text" panose="020B0503040000020204" pitchFamily="34" charset="77"/>
            </a:endParaRPr>
          </a:p>
        </p:txBody>
      </p:sp>
      <p:sp>
        <p:nvSpPr>
          <p:cNvPr id="4" name="Titel 3">
            <a:extLst>
              <a:ext uri="{FF2B5EF4-FFF2-40B4-BE49-F238E27FC236}">
                <a16:creationId xmlns:a16="http://schemas.microsoft.com/office/drawing/2014/main" id="{323A7859-972E-0A47-8394-39F263710BBB}"/>
              </a:ext>
            </a:extLst>
          </p:cNvPr>
          <p:cNvSpPr>
            <a:spLocks noGrp="1"/>
          </p:cNvSpPr>
          <p:nvPr>
            <p:ph type="title" hasCustomPrompt="1"/>
          </p:nvPr>
        </p:nvSpPr>
        <p:spPr>
          <a:xfrm>
            <a:off x="720727" y="868473"/>
            <a:ext cx="3598861" cy="769708"/>
          </a:xfrm>
        </p:spPr>
        <p:txBody>
          <a:bodyPr/>
          <a:lstStyle>
            <a:lvl1pPr>
              <a:defRPr sz="5400">
                <a:solidFill>
                  <a:schemeClr val="bg1"/>
                </a:solidFill>
              </a:defRPr>
            </a:lvl1pPr>
          </a:lstStyle>
          <a:p>
            <a:r>
              <a:rPr lang="nl-NL" dirty="0"/>
              <a:t>Nr.</a:t>
            </a:r>
          </a:p>
        </p:txBody>
      </p:sp>
      <p:sp>
        <p:nvSpPr>
          <p:cNvPr id="6" name="Tijdelijke aanduiding voor afbeelding 5">
            <a:extLst>
              <a:ext uri="{FF2B5EF4-FFF2-40B4-BE49-F238E27FC236}">
                <a16:creationId xmlns:a16="http://schemas.microsoft.com/office/drawing/2014/main" id="{7DCE597E-6282-2A41-8595-3FAB5F6732CA}"/>
              </a:ext>
            </a:extLst>
          </p:cNvPr>
          <p:cNvSpPr>
            <a:spLocks noGrp="1"/>
          </p:cNvSpPr>
          <p:nvPr>
            <p:ph type="pic" sz="quarter" idx="12"/>
          </p:nvPr>
        </p:nvSpPr>
        <p:spPr>
          <a:xfrm>
            <a:off x="8064499" y="0"/>
            <a:ext cx="5759449" cy="7775575"/>
          </a:xfrm>
          <a:solidFill>
            <a:schemeClr val="bg2"/>
          </a:solidFill>
        </p:spPr>
        <p:txBody>
          <a:bodyPr/>
          <a:lstStyle>
            <a:lvl1pPr marL="0" indent="0" algn="ctr">
              <a:buNone/>
              <a:defRPr>
                <a:solidFill>
                  <a:schemeClr val="tx1"/>
                </a:solidFill>
              </a:defRPr>
            </a:lvl1pPr>
          </a:lstStyle>
          <a:p>
            <a:r>
              <a:rPr lang="nl-NL"/>
              <a:t>Klik op het pictogram als u een afbeelding wilt toevoegen</a:t>
            </a:r>
            <a:endParaRPr lang="nl-NL" dirty="0"/>
          </a:p>
        </p:txBody>
      </p:sp>
      <p:sp>
        <p:nvSpPr>
          <p:cNvPr id="7" name="Tijdelijke aanduiding voor tekst 6">
            <a:extLst>
              <a:ext uri="{FF2B5EF4-FFF2-40B4-BE49-F238E27FC236}">
                <a16:creationId xmlns:a16="http://schemas.microsoft.com/office/drawing/2014/main" id="{92833DC6-322F-1849-8388-2088B2E2A558}"/>
              </a:ext>
            </a:extLst>
          </p:cNvPr>
          <p:cNvSpPr>
            <a:spLocks noGrp="1"/>
          </p:cNvSpPr>
          <p:nvPr>
            <p:ph type="body" sz="quarter" idx="13"/>
          </p:nvPr>
        </p:nvSpPr>
        <p:spPr>
          <a:xfrm>
            <a:off x="720725" y="1439863"/>
            <a:ext cx="5759450" cy="4895850"/>
          </a:xfrm>
        </p:spPr>
        <p:txBody>
          <a:bodyPr/>
          <a:lstStyle>
            <a:lvl1pPr marL="0" indent="0">
              <a:lnSpc>
                <a:spcPct val="100000"/>
              </a:lnSpc>
              <a:spcAft>
                <a:spcPts val="1800"/>
              </a:spcAft>
              <a:buNone/>
              <a:defRPr sz="3600" b="1">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Graphic 8">
            <a:extLst>
              <a:ext uri="{FF2B5EF4-FFF2-40B4-BE49-F238E27FC236}">
                <a16:creationId xmlns:a16="http://schemas.microsoft.com/office/drawing/2014/main" id="{C6B22986-740A-0442-A457-C425250A81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20727" y="7142400"/>
            <a:ext cx="1727196" cy="374226"/>
          </a:xfrm>
          <a:prstGeom prst="rect">
            <a:avLst/>
          </a:prstGeom>
        </p:spPr>
      </p:pic>
      <p:sp>
        <p:nvSpPr>
          <p:cNvPr id="5" name="Tijdelijke aanduiding voor dianummer 4">
            <a:extLst>
              <a:ext uri="{FF2B5EF4-FFF2-40B4-BE49-F238E27FC236}">
                <a16:creationId xmlns:a16="http://schemas.microsoft.com/office/drawing/2014/main" id="{AD6934B5-EB41-6A45-84E4-975C02495E56}"/>
              </a:ext>
            </a:extLst>
          </p:cNvPr>
          <p:cNvSpPr>
            <a:spLocks noGrp="1"/>
          </p:cNvSpPr>
          <p:nvPr>
            <p:ph type="sldNum" sz="quarter" idx="14"/>
          </p:nvPr>
        </p:nvSpPr>
        <p:spPr/>
        <p:txBody>
          <a:bodyPr/>
          <a:lstStyle>
            <a:lvl1pPr>
              <a:defRPr>
                <a:solidFill>
                  <a:schemeClr val="bg1"/>
                </a:solidFill>
              </a:defRPr>
            </a:lvl1pPr>
          </a:lstStyle>
          <a:p>
            <a:fld id="{AF7D43D0-0492-5C45-BF46-73D0B983B482}" type="slidenum">
              <a:rPr lang="nl-NL" smtClean="0"/>
              <a:pPr/>
              <a:t>‹nr.›</a:t>
            </a:fld>
            <a:endParaRPr lang="nl-NL" dirty="0"/>
          </a:p>
        </p:txBody>
      </p:sp>
      <p:sp>
        <p:nvSpPr>
          <p:cNvPr id="3" name="Tijdelijke aanduiding voor voettekst 2"/>
          <p:cNvSpPr>
            <a:spLocks noGrp="1"/>
          </p:cNvSpPr>
          <p:nvPr>
            <p:ph type="ftr" sz="quarter" idx="10"/>
          </p:nvPr>
        </p:nvSpPr>
        <p:spPr>
          <a:xfrm>
            <a:off x="719932" y="287338"/>
            <a:ext cx="12383293" cy="144462"/>
          </a:xfrm>
        </p:spPr>
        <p:txBody>
          <a:bodyPr/>
          <a:lstStyle>
            <a:lvl1pPr>
              <a:defRPr b="0">
                <a:solidFill>
                  <a:schemeClr val="bg1"/>
                </a:solidFill>
              </a:defRPr>
            </a:lvl1pPr>
          </a:lstStyle>
          <a:p>
            <a:r>
              <a:rPr lang="nl-NL"/>
              <a:t>Basissjabloon PowerPoint – mei 2022 – versie 1.2</a:t>
            </a:r>
            <a:endParaRPr lang="nl-NL" dirty="0"/>
          </a:p>
        </p:txBody>
      </p:sp>
    </p:spTree>
    <p:extLst>
      <p:ext uri="{BB962C8B-B14F-4D97-AF65-F5344CB8AC3E}">
        <p14:creationId xmlns:p14="http://schemas.microsoft.com/office/powerpoint/2010/main" val="54669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Z-Achterkant">
    <p:bg>
      <p:bgRef idx="1001">
        <a:schemeClr val="bg2"/>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FA9353-9355-6349-8E7B-8A118F2EA1FC}"/>
              </a:ext>
            </a:extLst>
          </p:cNvPr>
          <p:cNvSpPr/>
          <p:nvPr userDrawn="1"/>
        </p:nvSpPr>
        <p:spPr>
          <a:xfrm>
            <a:off x="720725" y="6911975"/>
            <a:ext cx="2303462" cy="86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Politie Text" panose="020B0503040000020204" pitchFamily="34" charset="77"/>
            </a:endParaRPr>
          </a:p>
        </p:txBody>
      </p:sp>
      <p:grpSp>
        <p:nvGrpSpPr>
          <p:cNvPr id="5" name="Group 1">
            <a:extLst>
              <a:ext uri="{FF2B5EF4-FFF2-40B4-BE49-F238E27FC236}">
                <a16:creationId xmlns:a16="http://schemas.microsoft.com/office/drawing/2014/main" id="{8BD93599-9782-9241-8AB3-E7D530628AC5}"/>
              </a:ext>
            </a:extLst>
          </p:cNvPr>
          <p:cNvGrpSpPr>
            <a:grpSpLocks noChangeAspect="1"/>
          </p:cNvGrpSpPr>
          <p:nvPr userDrawn="1"/>
        </p:nvGrpSpPr>
        <p:grpSpPr bwMode="auto">
          <a:xfrm>
            <a:off x="5471965" y="2023902"/>
            <a:ext cx="2880000" cy="3759522"/>
            <a:chOff x="2023" y="227"/>
            <a:chExt cx="2171" cy="2834"/>
          </a:xfrm>
          <a:solidFill>
            <a:schemeClr val="tx1"/>
          </a:solidFill>
        </p:grpSpPr>
        <p:sp>
          <p:nvSpPr>
            <p:cNvPr id="6" name="Freeform 2">
              <a:extLst>
                <a:ext uri="{FF2B5EF4-FFF2-40B4-BE49-F238E27FC236}">
                  <a16:creationId xmlns:a16="http://schemas.microsoft.com/office/drawing/2014/main" id="{C7CB4F50-4829-7E48-91AD-7A651E5C1556}"/>
                </a:ext>
              </a:extLst>
            </p:cNvPr>
            <p:cNvSpPr>
              <a:spLocks noChangeArrowheads="1"/>
            </p:cNvSpPr>
            <p:nvPr/>
          </p:nvSpPr>
          <p:spPr bwMode="auto">
            <a:xfrm>
              <a:off x="2023" y="227"/>
              <a:ext cx="2171" cy="2834"/>
            </a:xfrm>
            <a:custGeom>
              <a:avLst/>
              <a:gdLst>
                <a:gd name="T0" fmla="*/ 4466 w 9578"/>
                <a:gd name="T1" fmla="*/ 7779 h 12501"/>
                <a:gd name="T2" fmla="*/ 4587 w 9578"/>
                <a:gd name="T3" fmla="*/ 7006 h 12501"/>
                <a:gd name="T4" fmla="*/ 5132 w 9578"/>
                <a:gd name="T5" fmla="*/ 6276 h 12501"/>
                <a:gd name="T6" fmla="*/ 5928 w 9578"/>
                <a:gd name="T7" fmla="*/ 5479 h 12501"/>
                <a:gd name="T8" fmla="*/ 6224 w 9578"/>
                <a:gd name="T9" fmla="*/ 4901 h 12501"/>
                <a:gd name="T10" fmla="*/ 6206 w 9578"/>
                <a:gd name="T11" fmla="*/ 4186 h 12501"/>
                <a:gd name="T12" fmla="*/ 6307 w 9578"/>
                <a:gd name="T13" fmla="*/ 3948 h 12501"/>
                <a:gd name="T14" fmla="*/ 6552 w 9578"/>
                <a:gd name="T15" fmla="*/ 4157 h 12501"/>
                <a:gd name="T16" fmla="*/ 6737 w 9578"/>
                <a:gd name="T17" fmla="*/ 4244 h 12501"/>
                <a:gd name="T18" fmla="*/ 6747 w 9578"/>
                <a:gd name="T19" fmla="*/ 3585 h 12501"/>
                <a:gd name="T20" fmla="*/ 6526 w 9578"/>
                <a:gd name="T21" fmla="*/ 3002 h 12501"/>
                <a:gd name="T22" fmla="*/ 5958 w 9578"/>
                <a:gd name="T23" fmla="*/ 2493 h 12501"/>
                <a:gd name="T24" fmla="*/ 5728 w 9578"/>
                <a:gd name="T25" fmla="*/ 2441 h 12501"/>
                <a:gd name="T26" fmla="*/ 5798 w 9578"/>
                <a:gd name="T27" fmla="*/ 2990 h 12501"/>
                <a:gd name="T28" fmla="*/ 5607 w 9578"/>
                <a:gd name="T29" fmla="*/ 3781 h 12501"/>
                <a:gd name="T30" fmla="*/ 4828 w 9578"/>
                <a:gd name="T31" fmla="*/ 4743 h 12501"/>
                <a:gd name="T32" fmla="*/ 3997 w 9578"/>
                <a:gd name="T33" fmla="*/ 5806 h 12501"/>
                <a:gd name="T34" fmla="*/ 3819 w 9578"/>
                <a:gd name="T35" fmla="*/ 6528 h 12501"/>
                <a:gd name="T36" fmla="*/ 3962 w 9578"/>
                <a:gd name="T37" fmla="*/ 7333 h 12501"/>
                <a:gd name="T38" fmla="*/ 3699 w 9578"/>
                <a:gd name="T39" fmla="*/ 7194 h 12501"/>
                <a:gd name="T40" fmla="*/ 3339 w 9578"/>
                <a:gd name="T41" fmla="*/ 6620 h 12501"/>
                <a:gd name="T42" fmla="*/ 3198 w 9578"/>
                <a:gd name="T43" fmla="*/ 5783 h 12501"/>
                <a:gd name="T44" fmla="*/ 3475 w 9578"/>
                <a:gd name="T45" fmla="*/ 4637 h 12501"/>
                <a:gd name="T46" fmla="*/ 4541 w 9578"/>
                <a:gd name="T47" fmla="*/ 3298 h 12501"/>
                <a:gd name="T48" fmla="*/ 4924 w 9578"/>
                <a:gd name="T49" fmla="*/ 2501 h 12501"/>
                <a:gd name="T50" fmla="*/ 4952 w 9578"/>
                <a:gd name="T51" fmla="*/ 1968 h 12501"/>
                <a:gd name="T52" fmla="*/ 4886 w 9578"/>
                <a:gd name="T53" fmla="*/ 1583 h 12501"/>
                <a:gd name="T54" fmla="*/ 5158 w 9578"/>
                <a:gd name="T55" fmla="*/ 1713 h 12501"/>
                <a:gd name="T56" fmla="*/ 5411 w 9578"/>
                <a:gd name="T57" fmla="*/ 1727 h 12501"/>
                <a:gd name="T58" fmla="*/ 5327 w 9578"/>
                <a:gd name="T59" fmla="*/ 1062 h 12501"/>
                <a:gd name="T60" fmla="*/ 5056 w 9578"/>
                <a:gd name="T61" fmla="*/ 534 h 12501"/>
                <a:gd name="T62" fmla="*/ 4463 w 9578"/>
                <a:gd name="T63" fmla="*/ 74 h 12501"/>
                <a:gd name="T64" fmla="*/ 4099 w 9578"/>
                <a:gd name="T65" fmla="*/ 0 h 12501"/>
                <a:gd name="T66" fmla="*/ 4336 w 9578"/>
                <a:gd name="T67" fmla="*/ 448 h 12501"/>
                <a:gd name="T68" fmla="*/ 4405 w 9578"/>
                <a:gd name="T69" fmla="*/ 1070 h 12501"/>
                <a:gd name="T70" fmla="*/ 4211 w 9578"/>
                <a:gd name="T71" fmla="*/ 1684 h 12501"/>
                <a:gd name="T72" fmla="*/ 3088 w 9578"/>
                <a:gd name="T73" fmla="*/ 2860 h 12501"/>
                <a:gd name="T74" fmla="*/ 2462 w 9578"/>
                <a:gd name="T75" fmla="*/ 3769 h 12501"/>
                <a:gd name="T76" fmla="*/ 2210 w 9578"/>
                <a:gd name="T77" fmla="*/ 4926 h 12501"/>
                <a:gd name="T78" fmla="*/ 2544 w 9578"/>
                <a:gd name="T79" fmla="*/ 6115 h 12501"/>
                <a:gd name="T80" fmla="*/ 2546 w 9578"/>
                <a:gd name="T81" fmla="*/ 6320 h 12501"/>
                <a:gd name="T82" fmla="*/ 2089 w 9578"/>
                <a:gd name="T83" fmla="*/ 5970 h 12501"/>
                <a:gd name="T84" fmla="*/ 1822 w 9578"/>
                <a:gd name="T85" fmla="*/ 5577 h 12501"/>
                <a:gd name="T86" fmla="*/ 9577 w 9578"/>
                <a:gd name="T87" fmla="*/ 8481 h 12501"/>
                <a:gd name="T88" fmla="*/ 6961 w 9578"/>
                <a:gd name="T89" fmla="*/ 4963 h 12501"/>
                <a:gd name="T90" fmla="*/ 6974 w 9578"/>
                <a:gd name="T91" fmla="*/ 5558 h 12501"/>
                <a:gd name="T92" fmla="*/ 6580 w 9578"/>
                <a:gd name="T93" fmla="*/ 6454 h 12501"/>
                <a:gd name="T94" fmla="*/ 5452 w 9578"/>
                <a:gd name="T95" fmla="*/ 7447 h 12501"/>
                <a:gd name="T96" fmla="*/ 5025 w 9578"/>
                <a:gd name="T97" fmla="*/ 7824 h 12501"/>
                <a:gd name="T98" fmla="*/ 4924 w 9578"/>
                <a:gd name="T99" fmla="*/ 8061 h 12501"/>
                <a:gd name="T100" fmla="*/ 4904 w 9578"/>
                <a:gd name="T101" fmla="*/ 8304 h 12501"/>
                <a:gd name="T102" fmla="*/ 5087 w 9578"/>
                <a:gd name="T103" fmla="*/ 8417 h 12501"/>
                <a:gd name="T104" fmla="*/ 5354 w 9578"/>
                <a:gd name="T105" fmla="*/ 8644 h 12501"/>
                <a:gd name="T106" fmla="*/ 5476 w 9578"/>
                <a:gd name="T107" fmla="*/ 8990 h 12501"/>
                <a:gd name="T108" fmla="*/ 5391 w 9578"/>
                <a:gd name="T109" fmla="*/ 9405 h 12501"/>
                <a:gd name="T110" fmla="*/ 5098 w 9578"/>
                <a:gd name="T111" fmla="*/ 9699 h 12501"/>
                <a:gd name="T112" fmla="*/ 4674 w 9578"/>
                <a:gd name="T113" fmla="*/ 9783 h 12501"/>
                <a:gd name="T114" fmla="*/ 4284 w 9578"/>
                <a:gd name="T115" fmla="*/ 9620 h 12501"/>
                <a:gd name="T116" fmla="*/ 4051 w 9578"/>
                <a:gd name="T117" fmla="*/ 9274 h 12501"/>
                <a:gd name="T118" fmla="*/ 4043 w 9578"/>
                <a:gd name="T119" fmla="*/ 8866 h 12501"/>
                <a:gd name="T120" fmla="*/ 4223 w 9578"/>
                <a:gd name="T121" fmla="*/ 8548 h 12501"/>
                <a:gd name="T122" fmla="*/ 4533 w 9578"/>
                <a:gd name="T123" fmla="*/ 8358 h 1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78" h="12501">
                  <a:moveTo>
                    <a:pt x="4594" y="8337"/>
                  </a:moveTo>
                  <a:lnTo>
                    <a:pt x="4532" y="8137"/>
                  </a:lnTo>
                  <a:lnTo>
                    <a:pt x="4508" y="8051"/>
                  </a:lnTo>
                  <a:lnTo>
                    <a:pt x="4490" y="7966"/>
                  </a:lnTo>
                  <a:lnTo>
                    <a:pt x="4475" y="7877"/>
                  </a:lnTo>
                  <a:lnTo>
                    <a:pt x="4466" y="7779"/>
                  </a:lnTo>
                  <a:lnTo>
                    <a:pt x="4461" y="7666"/>
                  </a:lnTo>
                  <a:lnTo>
                    <a:pt x="4461" y="7532"/>
                  </a:lnTo>
                  <a:lnTo>
                    <a:pt x="4471" y="7394"/>
                  </a:lnTo>
                  <a:lnTo>
                    <a:pt x="4497" y="7260"/>
                  </a:lnTo>
                  <a:lnTo>
                    <a:pt x="4536" y="7131"/>
                  </a:lnTo>
                  <a:lnTo>
                    <a:pt x="4587" y="7006"/>
                  </a:lnTo>
                  <a:lnTo>
                    <a:pt x="4647" y="6887"/>
                  </a:lnTo>
                  <a:lnTo>
                    <a:pt x="4715" y="6774"/>
                  </a:lnTo>
                  <a:lnTo>
                    <a:pt x="4786" y="6669"/>
                  </a:lnTo>
                  <a:lnTo>
                    <a:pt x="4860" y="6572"/>
                  </a:lnTo>
                  <a:lnTo>
                    <a:pt x="5005" y="6404"/>
                  </a:lnTo>
                  <a:lnTo>
                    <a:pt x="5132" y="6276"/>
                  </a:lnTo>
                  <a:lnTo>
                    <a:pt x="5221" y="6195"/>
                  </a:lnTo>
                  <a:lnTo>
                    <a:pt x="5255" y="6167"/>
                  </a:lnTo>
                  <a:lnTo>
                    <a:pt x="5454" y="5990"/>
                  </a:lnTo>
                  <a:lnTo>
                    <a:pt x="5632" y="5816"/>
                  </a:lnTo>
                  <a:lnTo>
                    <a:pt x="5791" y="5646"/>
                  </a:lnTo>
                  <a:lnTo>
                    <a:pt x="5928" y="5479"/>
                  </a:lnTo>
                  <a:lnTo>
                    <a:pt x="6042" y="5313"/>
                  </a:lnTo>
                  <a:lnTo>
                    <a:pt x="6091" y="5231"/>
                  </a:lnTo>
                  <a:lnTo>
                    <a:pt x="6133" y="5149"/>
                  </a:lnTo>
                  <a:lnTo>
                    <a:pt x="6170" y="5066"/>
                  </a:lnTo>
                  <a:lnTo>
                    <a:pt x="6200" y="4984"/>
                  </a:lnTo>
                  <a:lnTo>
                    <a:pt x="6224" y="4901"/>
                  </a:lnTo>
                  <a:lnTo>
                    <a:pt x="6241" y="4819"/>
                  </a:lnTo>
                  <a:lnTo>
                    <a:pt x="6250" y="4739"/>
                  </a:lnTo>
                  <a:lnTo>
                    <a:pt x="6254" y="4657"/>
                  </a:lnTo>
                  <a:lnTo>
                    <a:pt x="6250" y="4493"/>
                  </a:lnTo>
                  <a:lnTo>
                    <a:pt x="6232" y="4333"/>
                  </a:lnTo>
                  <a:lnTo>
                    <a:pt x="6206" y="4186"/>
                  </a:lnTo>
                  <a:lnTo>
                    <a:pt x="6178" y="4059"/>
                  </a:lnTo>
                  <a:lnTo>
                    <a:pt x="6151" y="3959"/>
                  </a:lnTo>
                  <a:lnTo>
                    <a:pt x="6124" y="3870"/>
                  </a:lnTo>
                  <a:lnTo>
                    <a:pt x="6193" y="3894"/>
                  </a:lnTo>
                  <a:lnTo>
                    <a:pt x="6254" y="3920"/>
                  </a:lnTo>
                  <a:lnTo>
                    <a:pt x="6307" y="3948"/>
                  </a:lnTo>
                  <a:lnTo>
                    <a:pt x="6355" y="3977"/>
                  </a:lnTo>
                  <a:lnTo>
                    <a:pt x="6399" y="4009"/>
                  </a:lnTo>
                  <a:lnTo>
                    <a:pt x="6439" y="4043"/>
                  </a:lnTo>
                  <a:lnTo>
                    <a:pt x="6479" y="4080"/>
                  </a:lnTo>
                  <a:lnTo>
                    <a:pt x="6518" y="4120"/>
                  </a:lnTo>
                  <a:lnTo>
                    <a:pt x="6552" y="4157"/>
                  </a:lnTo>
                  <a:lnTo>
                    <a:pt x="6585" y="4199"/>
                  </a:lnTo>
                  <a:lnTo>
                    <a:pt x="6615" y="4241"/>
                  </a:lnTo>
                  <a:lnTo>
                    <a:pt x="6643" y="4282"/>
                  </a:lnTo>
                  <a:lnTo>
                    <a:pt x="6684" y="4349"/>
                  </a:lnTo>
                  <a:lnTo>
                    <a:pt x="6699" y="4376"/>
                  </a:lnTo>
                  <a:lnTo>
                    <a:pt x="6737" y="4244"/>
                  </a:lnTo>
                  <a:lnTo>
                    <a:pt x="6761" y="4118"/>
                  </a:lnTo>
                  <a:lnTo>
                    <a:pt x="6775" y="3999"/>
                  </a:lnTo>
                  <a:lnTo>
                    <a:pt x="6779" y="3887"/>
                  </a:lnTo>
                  <a:lnTo>
                    <a:pt x="6774" y="3780"/>
                  </a:lnTo>
                  <a:lnTo>
                    <a:pt x="6763" y="3680"/>
                  </a:lnTo>
                  <a:lnTo>
                    <a:pt x="6747" y="3585"/>
                  </a:lnTo>
                  <a:lnTo>
                    <a:pt x="6726" y="3497"/>
                  </a:lnTo>
                  <a:lnTo>
                    <a:pt x="6701" y="3397"/>
                  </a:lnTo>
                  <a:lnTo>
                    <a:pt x="6670" y="3297"/>
                  </a:lnTo>
                  <a:lnTo>
                    <a:pt x="6632" y="3198"/>
                  </a:lnTo>
                  <a:lnTo>
                    <a:pt x="6584" y="3100"/>
                  </a:lnTo>
                  <a:lnTo>
                    <a:pt x="6526" y="3002"/>
                  </a:lnTo>
                  <a:lnTo>
                    <a:pt x="6457" y="2906"/>
                  </a:lnTo>
                  <a:lnTo>
                    <a:pt x="6375" y="2811"/>
                  </a:lnTo>
                  <a:lnTo>
                    <a:pt x="6278" y="2718"/>
                  </a:lnTo>
                  <a:lnTo>
                    <a:pt x="6163" y="2626"/>
                  </a:lnTo>
                  <a:lnTo>
                    <a:pt x="6056" y="2551"/>
                  </a:lnTo>
                  <a:lnTo>
                    <a:pt x="5958" y="2493"/>
                  </a:lnTo>
                  <a:lnTo>
                    <a:pt x="5873" y="2449"/>
                  </a:lnTo>
                  <a:lnTo>
                    <a:pt x="5802" y="2417"/>
                  </a:lnTo>
                  <a:lnTo>
                    <a:pt x="5748" y="2397"/>
                  </a:lnTo>
                  <a:lnTo>
                    <a:pt x="5715" y="2386"/>
                  </a:lnTo>
                  <a:lnTo>
                    <a:pt x="5703" y="2383"/>
                  </a:lnTo>
                  <a:lnTo>
                    <a:pt x="5728" y="2441"/>
                  </a:lnTo>
                  <a:lnTo>
                    <a:pt x="5751" y="2505"/>
                  </a:lnTo>
                  <a:lnTo>
                    <a:pt x="5770" y="2578"/>
                  </a:lnTo>
                  <a:lnTo>
                    <a:pt x="5785" y="2661"/>
                  </a:lnTo>
                  <a:lnTo>
                    <a:pt x="5796" y="2755"/>
                  </a:lnTo>
                  <a:lnTo>
                    <a:pt x="5800" y="2865"/>
                  </a:lnTo>
                  <a:lnTo>
                    <a:pt x="5798" y="2990"/>
                  </a:lnTo>
                  <a:lnTo>
                    <a:pt x="5788" y="3134"/>
                  </a:lnTo>
                  <a:lnTo>
                    <a:pt x="5769" y="3282"/>
                  </a:lnTo>
                  <a:lnTo>
                    <a:pt x="5742" y="3417"/>
                  </a:lnTo>
                  <a:lnTo>
                    <a:pt x="5707" y="3543"/>
                  </a:lnTo>
                  <a:lnTo>
                    <a:pt x="5663" y="3663"/>
                  </a:lnTo>
                  <a:lnTo>
                    <a:pt x="5607" y="3781"/>
                  </a:lnTo>
                  <a:lnTo>
                    <a:pt x="5539" y="3901"/>
                  </a:lnTo>
                  <a:lnTo>
                    <a:pt x="5458" y="4027"/>
                  </a:lnTo>
                  <a:lnTo>
                    <a:pt x="5362" y="4163"/>
                  </a:lnTo>
                  <a:lnTo>
                    <a:pt x="5251" y="4300"/>
                  </a:lnTo>
                  <a:lnTo>
                    <a:pt x="5121" y="4443"/>
                  </a:lnTo>
                  <a:lnTo>
                    <a:pt x="4828" y="4743"/>
                  </a:lnTo>
                  <a:lnTo>
                    <a:pt x="4526" y="5057"/>
                  </a:lnTo>
                  <a:lnTo>
                    <a:pt x="4385" y="5217"/>
                  </a:lnTo>
                  <a:lnTo>
                    <a:pt x="4258" y="5378"/>
                  </a:lnTo>
                  <a:lnTo>
                    <a:pt x="4156" y="5525"/>
                  </a:lnTo>
                  <a:lnTo>
                    <a:pt x="4069" y="5667"/>
                  </a:lnTo>
                  <a:lnTo>
                    <a:pt x="3997" y="5806"/>
                  </a:lnTo>
                  <a:lnTo>
                    <a:pt x="3938" y="5941"/>
                  </a:lnTo>
                  <a:lnTo>
                    <a:pt x="3892" y="6072"/>
                  </a:lnTo>
                  <a:lnTo>
                    <a:pt x="3857" y="6198"/>
                  </a:lnTo>
                  <a:lnTo>
                    <a:pt x="3834" y="6321"/>
                  </a:lnTo>
                  <a:lnTo>
                    <a:pt x="3821" y="6439"/>
                  </a:lnTo>
                  <a:lnTo>
                    <a:pt x="3819" y="6528"/>
                  </a:lnTo>
                  <a:lnTo>
                    <a:pt x="3821" y="6617"/>
                  </a:lnTo>
                  <a:lnTo>
                    <a:pt x="3837" y="6792"/>
                  </a:lnTo>
                  <a:lnTo>
                    <a:pt x="3864" y="6958"/>
                  </a:lnTo>
                  <a:lnTo>
                    <a:pt x="3897" y="7107"/>
                  </a:lnTo>
                  <a:lnTo>
                    <a:pt x="3931" y="7235"/>
                  </a:lnTo>
                  <a:lnTo>
                    <a:pt x="3962" y="7333"/>
                  </a:lnTo>
                  <a:lnTo>
                    <a:pt x="3992" y="7420"/>
                  </a:lnTo>
                  <a:lnTo>
                    <a:pt x="3992" y="7420"/>
                  </a:lnTo>
                  <a:lnTo>
                    <a:pt x="3920" y="7376"/>
                  </a:lnTo>
                  <a:lnTo>
                    <a:pt x="3847" y="7323"/>
                  </a:lnTo>
                  <a:lnTo>
                    <a:pt x="3773" y="7263"/>
                  </a:lnTo>
                  <a:lnTo>
                    <a:pt x="3699" y="7194"/>
                  </a:lnTo>
                  <a:lnTo>
                    <a:pt x="3628" y="7118"/>
                  </a:lnTo>
                  <a:lnTo>
                    <a:pt x="3561" y="7034"/>
                  </a:lnTo>
                  <a:lnTo>
                    <a:pt x="3499" y="6943"/>
                  </a:lnTo>
                  <a:lnTo>
                    <a:pt x="3443" y="6844"/>
                  </a:lnTo>
                  <a:lnTo>
                    <a:pt x="3387" y="6732"/>
                  </a:lnTo>
                  <a:lnTo>
                    <a:pt x="3339" y="6620"/>
                  </a:lnTo>
                  <a:lnTo>
                    <a:pt x="3298" y="6506"/>
                  </a:lnTo>
                  <a:lnTo>
                    <a:pt x="3264" y="6386"/>
                  </a:lnTo>
                  <a:lnTo>
                    <a:pt x="3238" y="6257"/>
                  </a:lnTo>
                  <a:lnTo>
                    <a:pt x="3218" y="6116"/>
                  </a:lnTo>
                  <a:lnTo>
                    <a:pt x="3205" y="5959"/>
                  </a:lnTo>
                  <a:lnTo>
                    <a:pt x="3198" y="5783"/>
                  </a:lnTo>
                  <a:lnTo>
                    <a:pt x="3202" y="5610"/>
                  </a:lnTo>
                  <a:lnTo>
                    <a:pt x="3223" y="5423"/>
                  </a:lnTo>
                  <a:lnTo>
                    <a:pt x="3261" y="5229"/>
                  </a:lnTo>
                  <a:lnTo>
                    <a:pt x="3315" y="5030"/>
                  </a:lnTo>
                  <a:lnTo>
                    <a:pt x="3387" y="4831"/>
                  </a:lnTo>
                  <a:lnTo>
                    <a:pt x="3475" y="4637"/>
                  </a:lnTo>
                  <a:lnTo>
                    <a:pt x="3581" y="4452"/>
                  </a:lnTo>
                  <a:lnTo>
                    <a:pt x="3640" y="4364"/>
                  </a:lnTo>
                  <a:lnTo>
                    <a:pt x="3704" y="4280"/>
                  </a:lnTo>
                  <a:lnTo>
                    <a:pt x="4244" y="3667"/>
                  </a:lnTo>
                  <a:lnTo>
                    <a:pt x="4398" y="3483"/>
                  </a:lnTo>
                  <a:lnTo>
                    <a:pt x="4541" y="3298"/>
                  </a:lnTo>
                  <a:lnTo>
                    <a:pt x="4666" y="3114"/>
                  </a:lnTo>
                  <a:lnTo>
                    <a:pt x="4720" y="3024"/>
                  </a:lnTo>
                  <a:lnTo>
                    <a:pt x="4765" y="2937"/>
                  </a:lnTo>
                  <a:lnTo>
                    <a:pt x="4837" y="2775"/>
                  </a:lnTo>
                  <a:lnTo>
                    <a:pt x="4889" y="2630"/>
                  </a:lnTo>
                  <a:lnTo>
                    <a:pt x="4924" y="2501"/>
                  </a:lnTo>
                  <a:lnTo>
                    <a:pt x="4945" y="2387"/>
                  </a:lnTo>
                  <a:lnTo>
                    <a:pt x="4955" y="2286"/>
                  </a:lnTo>
                  <a:lnTo>
                    <a:pt x="4958" y="2196"/>
                  </a:lnTo>
                  <a:lnTo>
                    <a:pt x="4957" y="2042"/>
                  </a:lnTo>
                  <a:lnTo>
                    <a:pt x="4956" y="2006"/>
                  </a:lnTo>
                  <a:lnTo>
                    <a:pt x="4952" y="1968"/>
                  </a:lnTo>
                  <a:lnTo>
                    <a:pt x="4942" y="1890"/>
                  </a:lnTo>
                  <a:lnTo>
                    <a:pt x="4926" y="1813"/>
                  </a:lnTo>
                  <a:lnTo>
                    <a:pt x="4909" y="1740"/>
                  </a:lnTo>
                  <a:lnTo>
                    <a:pt x="4876" y="1624"/>
                  </a:lnTo>
                  <a:lnTo>
                    <a:pt x="4861" y="1578"/>
                  </a:lnTo>
                  <a:lnTo>
                    <a:pt x="4886" y="1583"/>
                  </a:lnTo>
                  <a:lnTo>
                    <a:pt x="4912" y="1590"/>
                  </a:lnTo>
                  <a:lnTo>
                    <a:pt x="4965" y="1608"/>
                  </a:lnTo>
                  <a:lnTo>
                    <a:pt x="5018" y="1632"/>
                  </a:lnTo>
                  <a:lnTo>
                    <a:pt x="5069" y="1658"/>
                  </a:lnTo>
                  <a:lnTo>
                    <a:pt x="5116" y="1686"/>
                  </a:lnTo>
                  <a:lnTo>
                    <a:pt x="5158" y="1713"/>
                  </a:lnTo>
                  <a:lnTo>
                    <a:pt x="5193" y="1738"/>
                  </a:lnTo>
                  <a:lnTo>
                    <a:pt x="5218" y="1759"/>
                  </a:lnTo>
                  <a:lnTo>
                    <a:pt x="5394" y="1924"/>
                  </a:lnTo>
                  <a:lnTo>
                    <a:pt x="5401" y="1868"/>
                  </a:lnTo>
                  <a:lnTo>
                    <a:pt x="5407" y="1802"/>
                  </a:lnTo>
                  <a:lnTo>
                    <a:pt x="5411" y="1727"/>
                  </a:lnTo>
                  <a:lnTo>
                    <a:pt x="5412" y="1644"/>
                  </a:lnTo>
                  <a:lnTo>
                    <a:pt x="5409" y="1552"/>
                  </a:lnTo>
                  <a:lnTo>
                    <a:pt x="5401" y="1453"/>
                  </a:lnTo>
                  <a:lnTo>
                    <a:pt x="5387" y="1346"/>
                  </a:lnTo>
                  <a:lnTo>
                    <a:pt x="5367" y="1231"/>
                  </a:lnTo>
                  <a:lnTo>
                    <a:pt x="5327" y="1062"/>
                  </a:lnTo>
                  <a:lnTo>
                    <a:pt x="5276" y="910"/>
                  </a:lnTo>
                  <a:lnTo>
                    <a:pt x="5246" y="839"/>
                  </a:lnTo>
                  <a:lnTo>
                    <a:pt x="5213" y="772"/>
                  </a:lnTo>
                  <a:lnTo>
                    <a:pt x="5178" y="709"/>
                  </a:lnTo>
                  <a:lnTo>
                    <a:pt x="5140" y="648"/>
                  </a:lnTo>
                  <a:lnTo>
                    <a:pt x="5056" y="534"/>
                  </a:lnTo>
                  <a:lnTo>
                    <a:pt x="4963" y="429"/>
                  </a:lnTo>
                  <a:lnTo>
                    <a:pt x="4860" y="332"/>
                  </a:lnTo>
                  <a:lnTo>
                    <a:pt x="4749" y="240"/>
                  </a:lnTo>
                  <a:lnTo>
                    <a:pt x="4650" y="170"/>
                  </a:lnTo>
                  <a:lnTo>
                    <a:pt x="4555" y="116"/>
                  </a:lnTo>
                  <a:lnTo>
                    <a:pt x="4463" y="74"/>
                  </a:lnTo>
                  <a:lnTo>
                    <a:pt x="4379" y="44"/>
                  </a:lnTo>
                  <a:lnTo>
                    <a:pt x="4302" y="23"/>
                  </a:lnTo>
                  <a:lnTo>
                    <a:pt x="4235" y="10"/>
                  </a:lnTo>
                  <a:lnTo>
                    <a:pt x="4180" y="3"/>
                  </a:lnTo>
                  <a:lnTo>
                    <a:pt x="4137" y="0"/>
                  </a:lnTo>
                  <a:lnTo>
                    <a:pt x="4099" y="0"/>
                  </a:lnTo>
                  <a:lnTo>
                    <a:pt x="4148" y="67"/>
                  </a:lnTo>
                  <a:lnTo>
                    <a:pt x="4194" y="135"/>
                  </a:lnTo>
                  <a:lnTo>
                    <a:pt x="4236" y="207"/>
                  </a:lnTo>
                  <a:lnTo>
                    <a:pt x="4274" y="282"/>
                  </a:lnTo>
                  <a:lnTo>
                    <a:pt x="4307" y="362"/>
                  </a:lnTo>
                  <a:lnTo>
                    <a:pt x="4336" y="448"/>
                  </a:lnTo>
                  <a:lnTo>
                    <a:pt x="4361" y="540"/>
                  </a:lnTo>
                  <a:lnTo>
                    <a:pt x="4381" y="640"/>
                  </a:lnTo>
                  <a:lnTo>
                    <a:pt x="4397" y="742"/>
                  </a:lnTo>
                  <a:lnTo>
                    <a:pt x="4406" y="848"/>
                  </a:lnTo>
                  <a:lnTo>
                    <a:pt x="4410" y="957"/>
                  </a:lnTo>
                  <a:lnTo>
                    <a:pt x="4405" y="1070"/>
                  </a:lnTo>
                  <a:lnTo>
                    <a:pt x="4391" y="1185"/>
                  </a:lnTo>
                  <a:lnTo>
                    <a:pt x="4368" y="1302"/>
                  </a:lnTo>
                  <a:lnTo>
                    <a:pt x="4332" y="1421"/>
                  </a:lnTo>
                  <a:lnTo>
                    <a:pt x="4285" y="1540"/>
                  </a:lnTo>
                  <a:lnTo>
                    <a:pt x="4251" y="1613"/>
                  </a:lnTo>
                  <a:lnTo>
                    <a:pt x="4211" y="1684"/>
                  </a:lnTo>
                  <a:lnTo>
                    <a:pt x="4165" y="1755"/>
                  </a:lnTo>
                  <a:lnTo>
                    <a:pt x="4114" y="1825"/>
                  </a:lnTo>
                  <a:lnTo>
                    <a:pt x="4001" y="1962"/>
                  </a:lnTo>
                  <a:lnTo>
                    <a:pt x="3875" y="2096"/>
                  </a:lnTo>
                  <a:lnTo>
                    <a:pt x="3336" y="2607"/>
                  </a:lnTo>
                  <a:lnTo>
                    <a:pt x="3088" y="2860"/>
                  </a:lnTo>
                  <a:lnTo>
                    <a:pt x="2970" y="2993"/>
                  </a:lnTo>
                  <a:lnTo>
                    <a:pt x="2857" y="3132"/>
                  </a:lnTo>
                  <a:lnTo>
                    <a:pt x="2750" y="3277"/>
                  </a:lnTo>
                  <a:lnTo>
                    <a:pt x="2648" y="3431"/>
                  </a:lnTo>
                  <a:lnTo>
                    <a:pt x="2552" y="3594"/>
                  </a:lnTo>
                  <a:lnTo>
                    <a:pt x="2462" y="3769"/>
                  </a:lnTo>
                  <a:lnTo>
                    <a:pt x="2370" y="3976"/>
                  </a:lnTo>
                  <a:lnTo>
                    <a:pt x="2300" y="4173"/>
                  </a:lnTo>
                  <a:lnTo>
                    <a:pt x="2250" y="4363"/>
                  </a:lnTo>
                  <a:lnTo>
                    <a:pt x="2219" y="4549"/>
                  </a:lnTo>
                  <a:lnTo>
                    <a:pt x="2206" y="4736"/>
                  </a:lnTo>
                  <a:lnTo>
                    <a:pt x="2210" y="4926"/>
                  </a:lnTo>
                  <a:lnTo>
                    <a:pt x="2228" y="5123"/>
                  </a:lnTo>
                  <a:lnTo>
                    <a:pt x="2260" y="5330"/>
                  </a:lnTo>
                  <a:lnTo>
                    <a:pt x="2314" y="5565"/>
                  </a:lnTo>
                  <a:lnTo>
                    <a:pt x="2384" y="5775"/>
                  </a:lnTo>
                  <a:lnTo>
                    <a:pt x="2463" y="5959"/>
                  </a:lnTo>
                  <a:lnTo>
                    <a:pt x="2544" y="6115"/>
                  </a:lnTo>
                  <a:lnTo>
                    <a:pt x="2619" y="6239"/>
                  </a:lnTo>
                  <a:lnTo>
                    <a:pt x="2681" y="6331"/>
                  </a:lnTo>
                  <a:lnTo>
                    <a:pt x="2724" y="6388"/>
                  </a:lnTo>
                  <a:lnTo>
                    <a:pt x="2739" y="6407"/>
                  </a:lnTo>
                  <a:lnTo>
                    <a:pt x="2641" y="6366"/>
                  </a:lnTo>
                  <a:lnTo>
                    <a:pt x="2546" y="6320"/>
                  </a:lnTo>
                  <a:lnTo>
                    <a:pt x="2456" y="6269"/>
                  </a:lnTo>
                  <a:lnTo>
                    <a:pt x="2370" y="6215"/>
                  </a:lnTo>
                  <a:lnTo>
                    <a:pt x="2290" y="6157"/>
                  </a:lnTo>
                  <a:lnTo>
                    <a:pt x="2216" y="6096"/>
                  </a:lnTo>
                  <a:lnTo>
                    <a:pt x="2149" y="6034"/>
                  </a:lnTo>
                  <a:lnTo>
                    <a:pt x="2089" y="5970"/>
                  </a:lnTo>
                  <a:lnTo>
                    <a:pt x="2034" y="5906"/>
                  </a:lnTo>
                  <a:lnTo>
                    <a:pt x="1982" y="5840"/>
                  </a:lnTo>
                  <a:lnTo>
                    <a:pt x="1936" y="5775"/>
                  </a:lnTo>
                  <a:lnTo>
                    <a:pt x="1893" y="5709"/>
                  </a:lnTo>
                  <a:lnTo>
                    <a:pt x="1856" y="5643"/>
                  </a:lnTo>
                  <a:lnTo>
                    <a:pt x="1822" y="5577"/>
                  </a:lnTo>
                  <a:lnTo>
                    <a:pt x="1794" y="5512"/>
                  </a:lnTo>
                  <a:lnTo>
                    <a:pt x="1769" y="5448"/>
                  </a:lnTo>
                  <a:lnTo>
                    <a:pt x="0" y="6650"/>
                  </a:lnTo>
                  <a:lnTo>
                    <a:pt x="0" y="8490"/>
                  </a:lnTo>
                  <a:lnTo>
                    <a:pt x="4781" y="12500"/>
                  </a:lnTo>
                  <a:lnTo>
                    <a:pt x="9577" y="8481"/>
                  </a:lnTo>
                  <a:lnTo>
                    <a:pt x="9577" y="7862"/>
                  </a:lnTo>
                  <a:lnTo>
                    <a:pt x="4818" y="11855"/>
                  </a:lnTo>
                  <a:lnTo>
                    <a:pt x="4818" y="11236"/>
                  </a:lnTo>
                  <a:lnTo>
                    <a:pt x="9577" y="7244"/>
                  </a:lnTo>
                  <a:lnTo>
                    <a:pt x="9577" y="6695"/>
                  </a:lnTo>
                  <a:lnTo>
                    <a:pt x="6961" y="4963"/>
                  </a:lnTo>
                  <a:lnTo>
                    <a:pt x="6971" y="5001"/>
                  </a:lnTo>
                  <a:lnTo>
                    <a:pt x="6981" y="5045"/>
                  </a:lnTo>
                  <a:lnTo>
                    <a:pt x="6995" y="5147"/>
                  </a:lnTo>
                  <a:lnTo>
                    <a:pt x="7000" y="5268"/>
                  </a:lnTo>
                  <a:lnTo>
                    <a:pt x="6995" y="5406"/>
                  </a:lnTo>
                  <a:lnTo>
                    <a:pt x="6974" y="5558"/>
                  </a:lnTo>
                  <a:lnTo>
                    <a:pt x="6937" y="5725"/>
                  </a:lnTo>
                  <a:lnTo>
                    <a:pt x="6880" y="5903"/>
                  </a:lnTo>
                  <a:lnTo>
                    <a:pt x="6801" y="6093"/>
                  </a:lnTo>
                  <a:lnTo>
                    <a:pt x="6736" y="6217"/>
                  </a:lnTo>
                  <a:lnTo>
                    <a:pt x="6663" y="6337"/>
                  </a:lnTo>
                  <a:lnTo>
                    <a:pt x="6580" y="6454"/>
                  </a:lnTo>
                  <a:lnTo>
                    <a:pt x="6492" y="6566"/>
                  </a:lnTo>
                  <a:lnTo>
                    <a:pt x="6300" y="6775"/>
                  </a:lnTo>
                  <a:lnTo>
                    <a:pt x="6100" y="6963"/>
                  </a:lnTo>
                  <a:lnTo>
                    <a:pt x="5904" y="7127"/>
                  </a:lnTo>
                  <a:lnTo>
                    <a:pt x="5722" y="7264"/>
                  </a:lnTo>
                  <a:lnTo>
                    <a:pt x="5452" y="7447"/>
                  </a:lnTo>
                  <a:lnTo>
                    <a:pt x="5347" y="7516"/>
                  </a:lnTo>
                  <a:lnTo>
                    <a:pt x="5254" y="7586"/>
                  </a:lnTo>
                  <a:lnTo>
                    <a:pt x="5174" y="7655"/>
                  </a:lnTo>
                  <a:lnTo>
                    <a:pt x="5105" y="7724"/>
                  </a:lnTo>
                  <a:lnTo>
                    <a:pt x="5049" y="7791"/>
                  </a:lnTo>
                  <a:lnTo>
                    <a:pt x="5025" y="7824"/>
                  </a:lnTo>
                  <a:lnTo>
                    <a:pt x="5003" y="7857"/>
                  </a:lnTo>
                  <a:lnTo>
                    <a:pt x="4985" y="7890"/>
                  </a:lnTo>
                  <a:lnTo>
                    <a:pt x="4969" y="7922"/>
                  </a:lnTo>
                  <a:lnTo>
                    <a:pt x="4956" y="7954"/>
                  </a:lnTo>
                  <a:lnTo>
                    <a:pt x="4946" y="7985"/>
                  </a:lnTo>
                  <a:lnTo>
                    <a:pt x="4924" y="8061"/>
                  </a:lnTo>
                  <a:lnTo>
                    <a:pt x="4914" y="8105"/>
                  </a:lnTo>
                  <a:lnTo>
                    <a:pt x="4906" y="8151"/>
                  </a:lnTo>
                  <a:lnTo>
                    <a:pt x="4901" y="8201"/>
                  </a:lnTo>
                  <a:lnTo>
                    <a:pt x="4899" y="8252"/>
                  </a:lnTo>
                  <a:lnTo>
                    <a:pt x="4901" y="8278"/>
                  </a:lnTo>
                  <a:lnTo>
                    <a:pt x="4904" y="8304"/>
                  </a:lnTo>
                  <a:lnTo>
                    <a:pt x="4908" y="8331"/>
                  </a:lnTo>
                  <a:lnTo>
                    <a:pt x="4914" y="8358"/>
                  </a:lnTo>
                  <a:lnTo>
                    <a:pt x="4914" y="8358"/>
                  </a:lnTo>
                  <a:lnTo>
                    <a:pt x="4974" y="8373"/>
                  </a:lnTo>
                  <a:lnTo>
                    <a:pt x="5032" y="8393"/>
                  </a:lnTo>
                  <a:lnTo>
                    <a:pt x="5087" y="8417"/>
                  </a:lnTo>
                  <a:lnTo>
                    <a:pt x="5139" y="8445"/>
                  </a:lnTo>
                  <a:lnTo>
                    <a:pt x="5189" y="8478"/>
                  </a:lnTo>
                  <a:lnTo>
                    <a:pt x="5236" y="8514"/>
                  </a:lnTo>
                  <a:lnTo>
                    <a:pt x="5279" y="8554"/>
                  </a:lnTo>
                  <a:lnTo>
                    <a:pt x="5318" y="8597"/>
                  </a:lnTo>
                  <a:lnTo>
                    <a:pt x="5354" y="8644"/>
                  </a:lnTo>
                  <a:lnTo>
                    <a:pt x="5386" y="8694"/>
                  </a:lnTo>
                  <a:lnTo>
                    <a:pt x="5413" y="8748"/>
                  </a:lnTo>
                  <a:lnTo>
                    <a:pt x="5436" y="8804"/>
                  </a:lnTo>
                  <a:lnTo>
                    <a:pt x="5455" y="8863"/>
                  </a:lnTo>
                  <a:lnTo>
                    <a:pt x="5468" y="8925"/>
                  </a:lnTo>
                  <a:lnTo>
                    <a:pt x="5476" y="8990"/>
                  </a:lnTo>
                  <a:lnTo>
                    <a:pt x="5479" y="9056"/>
                  </a:lnTo>
                  <a:lnTo>
                    <a:pt x="5475" y="9131"/>
                  </a:lnTo>
                  <a:lnTo>
                    <a:pt x="5464" y="9204"/>
                  </a:lnTo>
                  <a:lnTo>
                    <a:pt x="5446" y="9274"/>
                  </a:lnTo>
                  <a:lnTo>
                    <a:pt x="5422" y="9341"/>
                  </a:lnTo>
                  <a:lnTo>
                    <a:pt x="5391" y="9405"/>
                  </a:lnTo>
                  <a:lnTo>
                    <a:pt x="5355" y="9465"/>
                  </a:lnTo>
                  <a:lnTo>
                    <a:pt x="5313" y="9522"/>
                  </a:lnTo>
                  <a:lnTo>
                    <a:pt x="5266" y="9573"/>
                  </a:lnTo>
                  <a:lnTo>
                    <a:pt x="5214" y="9620"/>
                  </a:lnTo>
                  <a:lnTo>
                    <a:pt x="5158" y="9662"/>
                  </a:lnTo>
                  <a:lnTo>
                    <a:pt x="5098" y="9699"/>
                  </a:lnTo>
                  <a:lnTo>
                    <a:pt x="5034" y="9729"/>
                  </a:lnTo>
                  <a:lnTo>
                    <a:pt x="4967" y="9754"/>
                  </a:lnTo>
                  <a:lnTo>
                    <a:pt x="4896" y="9772"/>
                  </a:lnTo>
                  <a:lnTo>
                    <a:pt x="4824" y="9783"/>
                  </a:lnTo>
                  <a:lnTo>
                    <a:pt x="4749" y="9787"/>
                  </a:lnTo>
                  <a:lnTo>
                    <a:pt x="4674" y="9783"/>
                  </a:lnTo>
                  <a:lnTo>
                    <a:pt x="4601" y="9772"/>
                  </a:lnTo>
                  <a:lnTo>
                    <a:pt x="4531" y="9754"/>
                  </a:lnTo>
                  <a:lnTo>
                    <a:pt x="4464" y="9729"/>
                  </a:lnTo>
                  <a:lnTo>
                    <a:pt x="4400" y="9699"/>
                  </a:lnTo>
                  <a:lnTo>
                    <a:pt x="4340" y="9662"/>
                  </a:lnTo>
                  <a:lnTo>
                    <a:pt x="4284" y="9620"/>
                  </a:lnTo>
                  <a:lnTo>
                    <a:pt x="4232" y="9573"/>
                  </a:lnTo>
                  <a:lnTo>
                    <a:pt x="4185" y="9522"/>
                  </a:lnTo>
                  <a:lnTo>
                    <a:pt x="4143" y="9465"/>
                  </a:lnTo>
                  <a:lnTo>
                    <a:pt x="4106" y="9405"/>
                  </a:lnTo>
                  <a:lnTo>
                    <a:pt x="4076" y="9341"/>
                  </a:lnTo>
                  <a:lnTo>
                    <a:pt x="4051" y="9274"/>
                  </a:lnTo>
                  <a:lnTo>
                    <a:pt x="4033" y="9204"/>
                  </a:lnTo>
                  <a:lnTo>
                    <a:pt x="4022" y="9131"/>
                  </a:lnTo>
                  <a:lnTo>
                    <a:pt x="4019" y="9056"/>
                  </a:lnTo>
                  <a:lnTo>
                    <a:pt x="4021" y="8991"/>
                  </a:lnTo>
                  <a:lnTo>
                    <a:pt x="4030" y="8927"/>
                  </a:lnTo>
                  <a:lnTo>
                    <a:pt x="4043" y="8866"/>
                  </a:lnTo>
                  <a:lnTo>
                    <a:pt x="4062" y="8806"/>
                  </a:lnTo>
                  <a:lnTo>
                    <a:pt x="4086" y="8749"/>
                  </a:lnTo>
                  <a:lnTo>
                    <a:pt x="4114" y="8694"/>
                  </a:lnTo>
                  <a:lnTo>
                    <a:pt x="4146" y="8642"/>
                  </a:lnTo>
                  <a:lnTo>
                    <a:pt x="4182" y="8593"/>
                  </a:lnTo>
                  <a:lnTo>
                    <a:pt x="4223" y="8548"/>
                  </a:lnTo>
                  <a:lnTo>
                    <a:pt x="4267" y="8506"/>
                  </a:lnTo>
                  <a:lnTo>
                    <a:pt x="4314" y="8468"/>
                  </a:lnTo>
                  <a:lnTo>
                    <a:pt x="4365" y="8433"/>
                  </a:lnTo>
                  <a:lnTo>
                    <a:pt x="4418" y="8404"/>
                  </a:lnTo>
                  <a:lnTo>
                    <a:pt x="4475" y="8378"/>
                  </a:lnTo>
                  <a:lnTo>
                    <a:pt x="4533" y="8358"/>
                  </a:lnTo>
                  <a:lnTo>
                    <a:pt x="4594" y="8342"/>
                  </a:lnTo>
                  <a:lnTo>
                    <a:pt x="4594" y="8337"/>
                  </a:ln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b="0" i="0" dirty="0">
                <a:latin typeface="Politie Text" panose="020B0503040000020204" pitchFamily="34" charset="77"/>
              </a:endParaRPr>
            </a:p>
          </p:txBody>
        </p:sp>
      </p:grpSp>
    </p:spTree>
    <p:extLst>
      <p:ext uri="{BB962C8B-B14F-4D97-AF65-F5344CB8AC3E}">
        <p14:creationId xmlns:p14="http://schemas.microsoft.com/office/powerpoint/2010/main" val="245245368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Voorpagina 2">
    <p:bg>
      <p:bgPr>
        <a:solidFill>
          <a:schemeClr val="tx1"/>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D7E3954-9E5E-B84E-A50A-8114141FC4F5}"/>
              </a:ext>
            </a:extLst>
          </p:cNvPr>
          <p:cNvSpPr/>
          <p:nvPr userDrawn="1"/>
        </p:nvSpPr>
        <p:spPr>
          <a:xfrm>
            <a:off x="0" y="6911975"/>
            <a:ext cx="3024188"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Politie Text" panose="020B0503040000020204" pitchFamily="34" charset="77"/>
            </a:endParaRPr>
          </a:p>
        </p:txBody>
      </p:sp>
      <p:sp>
        <p:nvSpPr>
          <p:cNvPr id="8" name="Rectangle 2"/>
          <p:cNvSpPr>
            <a:spLocks noGrp="1" noChangeArrowheads="1"/>
          </p:cNvSpPr>
          <p:nvPr>
            <p:ph type="ctrTitle" hasCustomPrompt="1"/>
          </p:nvPr>
        </p:nvSpPr>
        <p:spPr>
          <a:xfrm>
            <a:off x="720725" y="711200"/>
            <a:ext cx="9070972" cy="1038710"/>
          </a:xfrm>
          <a:noFill/>
          <a:ln>
            <a:noFill/>
            <a:miter lim="800000"/>
            <a:headEnd/>
            <a:tailEnd/>
          </a:ln>
          <a:effectLst/>
        </p:spPr>
        <p:txBody>
          <a:bodyPr wrap="square" lIns="0" tIns="0" rIns="288000" bIns="288000" anchor="t" anchorCtr="0">
            <a:spAutoFit/>
          </a:bodyPr>
          <a:lstStyle>
            <a:lvl1pPr algn="l">
              <a:lnSpc>
                <a:spcPct val="90000"/>
              </a:lnSpc>
              <a:defRPr sz="5400">
                <a:solidFill>
                  <a:schemeClr val="bg2"/>
                </a:solidFill>
                <a:latin typeface="Politie Text" panose="020B0503040000020204" pitchFamily="34" charset="77"/>
              </a:defRPr>
            </a:lvl1pPr>
          </a:lstStyle>
          <a:p>
            <a:pPr lvl="0"/>
            <a:r>
              <a:rPr lang="nl-NL" altLang="nl-NL" noProof="0" dirty="0"/>
              <a:t>Titel</a:t>
            </a:r>
          </a:p>
        </p:txBody>
      </p:sp>
      <p:sp>
        <p:nvSpPr>
          <p:cNvPr id="9" name="Rectangle 3"/>
          <p:cNvSpPr>
            <a:spLocks noGrp="1" noChangeArrowheads="1"/>
          </p:cNvSpPr>
          <p:nvPr>
            <p:ph type="subTitle" idx="1" hasCustomPrompt="1"/>
          </p:nvPr>
        </p:nvSpPr>
        <p:spPr>
          <a:xfrm>
            <a:off x="720725" y="1719263"/>
            <a:ext cx="6046788" cy="1421104"/>
          </a:xfrm>
          <a:prstGeom prst="rect">
            <a:avLst/>
          </a:prstGeom>
          <a:noFill/>
          <a:ln w="12700">
            <a:noFill/>
          </a:ln>
          <a:effectLst/>
        </p:spPr>
        <p:txBody>
          <a:bodyPr wrap="square" lIns="0" tIns="432000" rIns="0" bIns="0" anchor="t" anchorCtr="0">
            <a:spAutoFit/>
          </a:bodyPr>
          <a:lstStyle>
            <a:lvl1pPr marL="0" indent="0">
              <a:spcBef>
                <a:spcPts val="0"/>
              </a:spcBef>
              <a:buFont typeface="Wingdings" pitchFamily="2" charset="2"/>
              <a:buNone/>
              <a:defRPr sz="3200" b="0" i="0">
                <a:solidFill>
                  <a:schemeClr val="accent3"/>
                </a:solidFill>
                <a:latin typeface="Politie Text Medium" panose="020B0503040000020204" pitchFamily="34" charset="77"/>
              </a:defRPr>
            </a:lvl1pPr>
          </a:lstStyle>
          <a:p>
            <a:pPr lvl="0"/>
            <a:r>
              <a:rPr lang="nl-NL" altLang="nl-NL" noProof="0" dirty="0"/>
              <a:t>Klik om de ondertitelstijl te bewerken</a:t>
            </a:r>
          </a:p>
        </p:txBody>
      </p:sp>
      <p:sp>
        <p:nvSpPr>
          <p:cNvPr id="4" name="Tijdelijke aanduiding voor tekst 3">
            <a:extLst>
              <a:ext uri="{FF2B5EF4-FFF2-40B4-BE49-F238E27FC236}">
                <a16:creationId xmlns:a16="http://schemas.microsoft.com/office/drawing/2014/main" id="{65C3EE98-FE8F-D54F-9782-7BDF95FF6074}"/>
              </a:ext>
            </a:extLst>
          </p:cNvPr>
          <p:cNvSpPr>
            <a:spLocks noGrp="1"/>
          </p:cNvSpPr>
          <p:nvPr>
            <p:ph type="body" sz="quarter" idx="10"/>
          </p:nvPr>
        </p:nvSpPr>
        <p:spPr>
          <a:xfrm>
            <a:off x="720725" y="4996330"/>
            <a:ext cx="6046787" cy="1034258"/>
          </a:xfrm>
        </p:spPr>
        <p:txBody>
          <a:bodyPr anchor="b" anchorCtr="0"/>
          <a:lstStyle>
            <a:lvl1pPr marL="0" indent="0">
              <a:spcAft>
                <a:spcPts val="0"/>
              </a:spcAft>
              <a:buNone/>
              <a:defRPr sz="1600" b="0">
                <a:solidFill>
                  <a:schemeClr val="bg2"/>
                </a:solidFill>
              </a:defRPr>
            </a:lvl1pPr>
          </a:lstStyle>
          <a:p>
            <a:pPr lvl="0"/>
            <a:r>
              <a:rPr lang="nl-NL"/>
              <a:t>Klikken om de tekststijl van het model te bewerken</a:t>
            </a:r>
          </a:p>
        </p:txBody>
      </p:sp>
      <p:grpSp>
        <p:nvGrpSpPr>
          <p:cNvPr id="18" name="Groep 17">
            <a:extLst>
              <a:ext uri="{FF2B5EF4-FFF2-40B4-BE49-F238E27FC236}">
                <a16:creationId xmlns:a16="http://schemas.microsoft.com/office/drawing/2014/main" id="{C7B5F448-F09F-A441-AA93-8A1508A933AE}"/>
              </a:ext>
            </a:extLst>
          </p:cNvPr>
          <p:cNvGrpSpPr>
            <a:grpSpLocks noChangeAspect="1"/>
          </p:cNvGrpSpPr>
          <p:nvPr userDrawn="1"/>
        </p:nvGrpSpPr>
        <p:grpSpPr>
          <a:xfrm>
            <a:off x="720725" y="6595200"/>
            <a:ext cx="2015999" cy="731030"/>
            <a:chOff x="658080" y="3561120"/>
            <a:chExt cx="1889280" cy="685080"/>
          </a:xfrm>
          <a:solidFill>
            <a:schemeClr val="bg2"/>
          </a:solidFill>
        </p:grpSpPr>
        <p:sp>
          <p:nvSpPr>
            <p:cNvPr id="19" name="Vrije vorm 18">
              <a:extLst>
                <a:ext uri="{FF2B5EF4-FFF2-40B4-BE49-F238E27FC236}">
                  <a16:creationId xmlns:a16="http://schemas.microsoft.com/office/drawing/2014/main" id="{7B539A79-E8E9-B443-A22E-0408D6483042}"/>
                </a:ext>
              </a:extLst>
            </p:cNvPr>
            <p:cNvSpPr/>
            <p:nvPr/>
          </p:nvSpPr>
          <p:spPr>
            <a:xfrm>
              <a:off x="2379600" y="3850200"/>
              <a:ext cx="167760" cy="252720"/>
            </a:xfrm>
            <a:custGeom>
              <a:avLst/>
              <a:gdLst/>
              <a:ahLst/>
              <a:cxnLst/>
              <a:rect l="0" t="0" r="r" b="b"/>
              <a:pathLst>
                <a:path w="467" h="703">
                  <a:moveTo>
                    <a:pt x="187" y="569"/>
                  </a:moveTo>
                  <a:lnTo>
                    <a:pt x="187" y="410"/>
                  </a:lnTo>
                  <a:lnTo>
                    <a:pt x="443" y="410"/>
                  </a:lnTo>
                  <a:lnTo>
                    <a:pt x="443" y="277"/>
                  </a:lnTo>
                  <a:lnTo>
                    <a:pt x="187" y="277"/>
                  </a:lnTo>
                  <a:lnTo>
                    <a:pt x="187" y="133"/>
                  </a:lnTo>
                  <a:lnTo>
                    <a:pt x="464" y="133"/>
                  </a:lnTo>
                  <a:lnTo>
                    <a:pt x="464" y="0"/>
                  </a:lnTo>
                  <a:lnTo>
                    <a:pt x="0" y="0"/>
                  </a:lnTo>
                  <a:lnTo>
                    <a:pt x="0" y="702"/>
                  </a:lnTo>
                  <a:lnTo>
                    <a:pt x="466" y="702"/>
                  </a:lnTo>
                  <a:lnTo>
                    <a:pt x="466" y="569"/>
                  </a:lnTo>
                  <a:lnTo>
                    <a:pt x="187" y="569"/>
                  </a:lnTo>
                  <a:close/>
                </a:path>
              </a:pathLst>
            </a:custGeom>
            <a:grpFill/>
            <a:ln w="0">
              <a:noFill/>
            </a:ln>
          </p:spPr>
        </p:sp>
        <p:sp>
          <p:nvSpPr>
            <p:cNvPr id="20" name="Vrije vorm 19">
              <a:extLst>
                <a:ext uri="{FF2B5EF4-FFF2-40B4-BE49-F238E27FC236}">
                  <a16:creationId xmlns:a16="http://schemas.microsoft.com/office/drawing/2014/main" id="{3E8761C4-9BB6-EC4E-8B91-33AE2A6D3E93}"/>
                </a:ext>
              </a:extLst>
            </p:cNvPr>
            <p:cNvSpPr/>
            <p:nvPr/>
          </p:nvSpPr>
          <p:spPr>
            <a:xfrm>
              <a:off x="2157120" y="3850200"/>
              <a:ext cx="67320" cy="252720"/>
            </a:xfrm>
            <a:custGeom>
              <a:avLst/>
              <a:gdLst/>
              <a:ahLst/>
              <a:cxnLst/>
              <a:rect l="0" t="0" r="r" b="b"/>
              <a:pathLst>
                <a:path w="188" h="703">
                  <a:moveTo>
                    <a:pt x="0" y="0"/>
                  </a:moveTo>
                  <a:lnTo>
                    <a:pt x="187" y="0"/>
                  </a:lnTo>
                  <a:lnTo>
                    <a:pt x="187" y="702"/>
                  </a:lnTo>
                  <a:lnTo>
                    <a:pt x="0" y="702"/>
                  </a:lnTo>
                  <a:lnTo>
                    <a:pt x="0" y="0"/>
                  </a:lnTo>
                  <a:close/>
                </a:path>
              </a:pathLst>
            </a:custGeom>
            <a:grpFill/>
            <a:ln w="0">
              <a:noFill/>
            </a:ln>
          </p:spPr>
        </p:sp>
        <p:sp>
          <p:nvSpPr>
            <p:cNvPr id="21" name="Vrije vorm 20">
              <a:extLst>
                <a:ext uri="{FF2B5EF4-FFF2-40B4-BE49-F238E27FC236}">
                  <a16:creationId xmlns:a16="http://schemas.microsoft.com/office/drawing/2014/main" id="{DEBDCE69-B5F9-2642-AD95-BB6B1653F4F6}"/>
                </a:ext>
              </a:extLst>
            </p:cNvPr>
            <p:cNvSpPr/>
            <p:nvPr/>
          </p:nvSpPr>
          <p:spPr>
            <a:xfrm>
              <a:off x="1842840" y="3850200"/>
              <a:ext cx="192240" cy="252720"/>
            </a:xfrm>
            <a:custGeom>
              <a:avLst/>
              <a:gdLst/>
              <a:ahLst/>
              <a:cxnLst/>
              <a:rect l="0" t="0" r="r" b="b"/>
              <a:pathLst>
                <a:path w="535" h="703">
                  <a:moveTo>
                    <a:pt x="0" y="139"/>
                  </a:moveTo>
                  <a:lnTo>
                    <a:pt x="173" y="139"/>
                  </a:lnTo>
                  <a:lnTo>
                    <a:pt x="173" y="702"/>
                  </a:lnTo>
                  <a:lnTo>
                    <a:pt x="361" y="702"/>
                  </a:lnTo>
                  <a:lnTo>
                    <a:pt x="361" y="139"/>
                  </a:lnTo>
                  <a:lnTo>
                    <a:pt x="534" y="139"/>
                  </a:lnTo>
                  <a:lnTo>
                    <a:pt x="534" y="0"/>
                  </a:lnTo>
                  <a:lnTo>
                    <a:pt x="0" y="0"/>
                  </a:lnTo>
                  <a:lnTo>
                    <a:pt x="0" y="139"/>
                  </a:lnTo>
                  <a:close/>
                </a:path>
              </a:pathLst>
            </a:custGeom>
            <a:grpFill/>
            <a:ln w="0">
              <a:noFill/>
            </a:ln>
          </p:spPr>
        </p:sp>
        <p:sp>
          <p:nvSpPr>
            <p:cNvPr id="22" name="Vrije vorm 21">
              <a:extLst>
                <a:ext uri="{FF2B5EF4-FFF2-40B4-BE49-F238E27FC236}">
                  <a16:creationId xmlns:a16="http://schemas.microsoft.com/office/drawing/2014/main" id="{66D4D046-1E52-D44F-8C96-EFE32DFBD39E}"/>
                </a:ext>
              </a:extLst>
            </p:cNvPr>
            <p:cNvSpPr/>
            <p:nvPr/>
          </p:nvSpPr>
          <p:spPr>
            <a:xfrm>
              <a:off x="1653480" y="3850200"/>
              <a:ext cx="67320" cy="252720"/>
            </a:xfrm>
            <a:custGeom>
              <a:avLst/>
              <a:gdLst/>
              <a:ahLst/>
              <a:cxnLst/>
              <a:rect l="0" t="0" r="r" b="b"/>
              <a:pathLst>
                <a:path w="188" h="703">
                  <a:moveTo>
                    <a:pt x="0" y="0"/>
                  </a:moveTo>
                  <a:lnTo>
                    <a:pt x="187" y="0"/>
                  </a:lnTo>
                  <a:lnTo>
                    <a:pt x="187" y="702"/>
                  </a:lnTo>
                  <a:lnTo>
                    <a:pt x="0" y="702"/>
                  </a:lnTo>
                  <a:lnTo>
                    <a:pt x="0" y="0"/>
                  </a:lnTo>
                  <a:close/>
                </a:path>
              </a:pathLst>
            </a:custGeom>
            <a:grpFill/>
            <a:ln w="0">
              <a:noFill/>
            </a:ln>
          </p:spPr>
        </p:sp>
        <p:sp>
          <p:nvSpPr>
            <p:cNvPr id="23" name="Vrije vorm 22">
              <a:extLst>
                <a:ext uri="{FF2B5EF4-FFF2-40B4-BE49-F238E27FC236}">
                  <a16:creationId xmlns:a16="http://schemas.microsoft.com/office/drawing/2014/main" id="{7C658489-7E50-A844-BA0E-D1B6415E421A}"/>
                </a:ext>
              </a:extLst>
            </p:cNvPr>
            <p:cNvSpPr/>
            <p:nvPr/>
          </p:nvSpPr>
          <p:spPr>
            <a:xfrm>
              <a:off x="1382400" y="3850200"/>
              <a:ext cx="163080" cy="252720"/>
            </a:xfrm>
            <a:custGeom>
              <a:avLst/>
              <a:gdLst/>
              <a:ahLst/>
              <a:cxnLst/>
              <a:rect l="0" t="0" r="r" b="b"/>
              <a:pathLst>
                <a:path w="454" h="703">
                  <a:moveTo>
                    <a:pt x="188" y="0"/>
                  </a:moveTo>
                  <a:lnTo>
                    <a:pt x="0" y="0"/>
                  </a:lnTo>
                  <a:lnTo>
                    <a:pt x="0" y="702"/>
                  </a:lnTo>
                  <a:lnTo>
                    <a:pt x="453" y="702"/>
                  </a:lnTo>
                  <a:lnTo>
                    <a:pt x="453" y="563"/>
                  </a:lnTo>
                  <a:lnTo>
                    <a:pt x="188" y="563"/>
                  </a:lnTo>
                  <a:lnTo>
                    <a:pt x="188" y="0"/>
                  </a:lnTo>
                  <a:close/>
                </a:path>
              </a:pathLst>
            </a:custGeom>
            <a:grpFill/>
            <a:ln w="0">
              <a:noFill/>
            </a:ln>
          </p:spPr>
        </p:sp>
        <p:sp>
          <p:nvSpPr>
            <p:cNvPr id="24" name="Vrije vorm 23">
              <a:extLst>
                <a:ext uri="{FF2B5EF4-FFF2-40B4-BE49-F238E27FC236}">
                  <a16:creationId xmlns:a16="http://schemas.microsoft.com/office/drawing/2014/main" id="{63AF553F-D2EC-724B-B526-CD7A0DAFE952}"/>
                </a:ext>
              </a:extLst>
            </p:cNvPr>
            <p:cNvSpPr/>
            <p:nvPr/>
          </p:nvSpPr>
          <p:spPr>
            <a:xfrm>
              <a:off x="658080" y="3850200"/>
              <a:ext cx="194040" cy="252720"/>
            </a:xfrm>
            <a:custGeom>
              <a:avLst/>
              <a:gdLst/>
              <a:ahLst/>
              <a:cxnLst/>
              <a:rect l="0" t="0" r="r" b="b"/>
              <a:pathLst>
                <a:path w="543" h="703">
                  <a:moveTo>
                    <a:pt x="224" y="0"/>
                  </a:moveTo>
                  <a:lnTo>
                    <a:pt x="0" y="0"/>
                  </a:lnTo>
                  <a:lnTo>
                    <a:pt x="0" y="702"/>
                  </a:lnTo>
                  <a:lnTo>
                    <a:pt x="187" y="702"/>
                  </a:lnTo>
                  <a:lnTo>
                    <a:pt x="187" y="545"/>
                  </a:lnTo>
                  <a:lnTo>
                    <a:pt x="244" y="545"/>
                  </a:lnTo>
                  <a:cubicBezTo>
                    <a:pt x="432" y="549"/>
                    <a:pt x="542" y="413"/>
                    <a:pt x="539" y="268"/>
                  </a:cubicBezTo>
                  <a:cubicBezTo>
                    <a:pt x="536" y="111"/>
                    <a:pt x="438" y="0"/>
                    <a:pt x="224" y="0"/>
                  </a:cubicBezTo>
                  <a:moveTo>
                    <a:pt x="236" y="402"/>
                  </a:moveTo>
                  <a:lnTo>
                    <a:pt x="187" y="402"/>
                  </a:lnTo>
                  <a:lnTo>
                    <a:pt x="187" y="132"/>
                  </a:lnTo>
                  <a:lnTo>
                    <a:pt x="236" y="132"/>
                  </a:lnTo>
                  <a:cubicBezTo>
                    <a:pt x="301" y="132"/>
                    <a:pt x="358" y="193"/>
                    <a:pt x="358" y="265"/>
                  </a:cubicBezTo>
                  <a:cubicBezTo>
                    <a:pt x="358" y="339"/>
                    <a:pt x="301" y="402"/>
                    <a:pt x="236" y="402"/>
                  </a:cubicBezTo>
                  <a:close/>
                </a:path>
              </a:pathLst>
            </a:custGeom>
            <a:grpFill/>
            <a:ln w="0">
              <a:noFill/>
            </a:ln>
          </p:spPr>
        </p:sp>
        <p:sp>
          <p:nvSpPr>
            <p:cNvPr id="25" name="Vrije vorm 24">
              <a:extLst>
                <a:ext uri="{FF2B5EF4-FFF2-40B4-BE49-F238E27FC236}">
                  <a16:creationId xmlns:a16="http://schemas.microsoft.com/office/drawing/2014/main" id="{004640E3-24F6-8B4A-81CC-91B313B34D9C}"/>
                </a:ext>
              </a:extLst>
            </p:cNvPr>
            <p:cNvSpPr/>
            <p:nvPr/>
          </p:nvSpPr>
          <p:spPr>
            <a:xfrm>
              <a:off x="889200" y="3561120"/>
              <a:ext cx="423360" cy="685080"/>
            </a:xfrm>
            <a:custGeom>
              <a:avLst/>
              <a:gdLst/>
              <a:ahLst/>
              <a:cxnLst/>
              <a:rect l="0" t="0" r="r" b="b"/>
              <a:pathLst>
                <a:path w="1177" h="1904">
                  <a:moveTo>
                    <a:pt x="1176" y="889"/>
                  </a:moveTo>
                  <a:lnTo>
                    <a:pt x="1176" y="822"/>
                  </a:lnTo>
                  <a:lnTo>
                    <a:pt x="855" y="610"/>
                  </a:lnTo>
                  <a:cubicBezTo>
                    <a:pt x="862" y="633"/>
                    <a:pt x="865" y="684"/>
                    <a:pt x="835" y="748"/>
                  </a:cubicBezTo>
                  <a:cubicBezTo>
                    <a:pt x="797" y="830"/>
                    <a:pt x="700" y="895"/>
                    <a:pt x="670" y="914"/>
                  </a:cubicBezTo>
                  <a:cubicBezTo>
                    <a:pt x="633" y="937"/>
                    <a:pt x="614" y="959"/>
                    <a:pt x="608" y="979"/>
                  </a:cubicBezTo>
                  <a:cubicBezTo>
                    <a:pt x="605" y="991"/>
                    <a:pt x="600" y="1008"/>
                    <a:pt x="604" y="1026"/>
                  </a:cubicBezTo>
                  <a:cubicBezTo>
                    <a:pt x="644" y="1034"/>
                    <a:pt x="674" y="1067"/>
                    <a:pt x="674" y="1111"/>
                  </a:cubicBezTo>
                  <a:cubicBezTo>
                    <a:pt x="674" y="1161"/>
                    <a:pt x="633" y="1201"/>
                    <a:pt x="584" y="1201"/>
                  </a:cubicBezTo>
                  <a:cubicBezTo>
                    <a:pt x="534" y="1201"/>
                    <a:pt x="494" y="1161"/>
                    <a:pt x="494" y="1111"/>
                  </a:cubicBezTo>
                  <a:cubicBezTo>
                    <a:pt x="494" y="1068"/>
                    <a:pt x="525" y="1032"/>
                    <a:pt x="565" y="1024"/>
                  </a:cubicBezTo>
                  <a:lnTo>
                    <a:pt x="565" y="1023"/>
                  </a:lnTo>
                  <a:cubicBezTo>
                    <a:pt x="553" y="986"/>
                    <a:pt x="548" y="971"/>
                    <a:pt x="548" y="925"/>
                  </a:cubicBezTo>
                  <a:cubicBezTo>
                    <a:pt x="549" y="834"/>
                    <a:pt x="613" y="813"/>
                    <a:pt x="646" y="757"/>
                  </a:cubicBezTo>
                  <a:cubicBezTo>
                    <a:pt x="714" y="698"/>
                    <a:pt x="758" y="646"/>
                    <a:pt x="767" y="592"/>
                  </a:cubicBezTo>
                  <a:cubicBezTo>
                    <a:pt x="775" y="540"/>
                    <a:pt x="757" y="514"/>
                    <a:pt x="752" y="475"/>
                  </a:cubicBezTo>
                  <a:cubicBezTo>
                    <a:pt x="777" y="483"/>
                    <a:pt x="788" y="492"/>
                    <a:pt x="801" y="506"/>
                  </a:cubicBezTo>
                  <a:cubicBezTo>
                    <a:pt x="812" y="517"/>
                    <a:pt x="815" y="526"/>
                    <a:pt x="823" y="537"/>
                  </a:cubicBezTo>
                  <a:cubicBezTo>
                    <a:pt x="837" y="493"/>
                    <a:pt x="834" y="458"/>
                    <a:pt x="827" y="429"/>
                  </a:cubicBezTo>
                  <a:cubicBezTo>
                    <a:pt x="819" y="397"/>
                    <a:pt x="805" y="364"/>
                    <a:pt x="771" y="334"/>
                  </a:cubicBezTo>
                  <a:cubicBezTo>
                    <a:pt x="733" y="300"/>
                    <a:pt x="724" y="307"/>
                    <a:pt x="701" y="293"/>
                  </a:cubicBezTo>
                  <a:cubicBezTo>
                    <a:pt x="710" y="311"/>
                    <a:pt x="716" y="335"/>
                    <a:pt x="711" y="385"/>
                  </a:cubicBezTo>
                  <a:cubicBezTo>
                    <a:pt x="706" y="436"/>
                    <a:pt x="693" y="465"/>
                    <a:pt x="659" y="511"/>
                  </a:cubicBezTo>
                  <a:cubicBezTo>
                    <a:pt x="627" y="555"/>
                    <a:pt x="562" y="607"/>
                    <a:pt x="523" y="660"/>
                  </a:cubicBezTo>
                  <a:cubicBezTo>
                    <a:pt x="488" y="709"/>
                    <a:pt x="472" y="753"/>
                    <a:pt x="470" y="791"/>
                  </a:cubicBezTo>
                  <a:cubicBezTo>
                    <a:pt x="467" y="849"/>
                    <a:pt x="484" y="871"/>
                    <a:pt x="491" y="911"/>
                  </a:cubicBezTo>
                  <a:cubicBezTo>
                    <a:pt x="468" y="898"/>
                    <a:pt x="441" y="874"/>
                    <a:pt x="424" y="840"/>
                  </a:cubicBezTo>
                  <a:cubicBezTo>
                    <a:pt x="404" y="803"/>
                    <a:pt x="395" y="771"/>
                    <a:pt x="393" y="710"/>
                  </a:cubicBezTo>
                  <a:cubicBezTo>
                    <a:pt x="392" y="656"/>
                    <a:pt x="412" y="579"/>
                    <a:pt x="456" y="526"/>
                  </a:cubicBezTo>
                  <a:cubicBezTo>
                    <a:pt x="486" y="488"/>
                    <a:pt x="559" y="417"/>
                    <a:pt x="586" y="361"/>
                  </a:cubicBezTo>
                  <a:cubicBezTo>
                    <a:pt x="613" y="304"/>
                    <a:pt x="609" y="274"/>
                    <a:pt x="609" y="251"/>
                  </a:cubicBezTo>
                  <a:cubicBezTo>
                    <a:pt x="609" y="228"/>
                    <a:pt x="601" y="212"/>
                    <a:pt x="598" y="193"/>
                  </a:cubicBezTo>
                  <a:cubicBezTo>
                    <a:pt x="614" y="196"/>
                    <a:pt x="635" y="210"/>
                    <a:pt x="642" y="216"/>
                  </a:cubicBezTo>
                  <a:cubicBezTo>
                    <a:pt x="653" y="226"/>
                    <a:pt x="656" y="229"/>
                    <a:pt x="663" y="236"/>
                  </a:cubicBezTo>
                  <a:cubicBezTo>
                    <a:pt x="666" y="219"/>
                    <a:pt x="667" y="190"/>
                    <a:pt x="660" y="151"/>
                  </a:cubicBezTo>
                  <a:cubicBezTo>
                    <a:pt x="648" y="93"/>
                    <a:pt x="621" y="59"/>
                    <a:pt x="584" y="30"/>
                  </a:cubicBezTo>
                  <a:cubicBezTo>
                    <a:pt x="551" y="5"/>
                    <a:pt x="521" y="1"/>
                    <a:pt x="509" y="0"/>
                  </a:cubicBezTo>
                  <a:lnTo>
                    <a:pt x="504" y="0"/>
                  </a:lnTo>
                  <a:cubicBezTo>
                    <a:pt x="521" y="21"/>
                    <a:pt x="533" y="44"/>
                    <a:pt x="539" y="78"/>
                  </a:cubicBezTo>
                  <a:cubicBezTo>
                    <a:pt x="545" y="111"/>
                    <a:pt x="544" y="150"/>
                    <a:pt x="527" y="189"/>
                  </a:cubicBezTo>
                  <a:cubicBezTo>
                    <a:pt x="506" y="237"/>
                    <a:pt x="452" y="279"/>
                    <a:pt x="411" y="320"/>
                  </a:cubicBezTo>
                  <a:cubicBezTo>
                    <a:pt x="369" y="361"/>
                    <a:pt x="331" y="404"/>
                    <a:pt x="303" y="462"/>
                  </a:cubicBezTo>
                  <a:cubicBezTo>
                    <a:pt x="269" y="533"/>
                    <a:pt x="266" y="585"/>
                    <a:pt x="279" y="654"/>
                  </a:cubicBezTo>
                  <a:cubicBezTo>
                    <a:pt x="293" y="735"/>
                    <a:pt x="317" y="742"/>
                    <a:pt x="337" y="787"/>
                  </a:cubicBezTo>
                  <a:cubicBezTo>
                    <a:pt x="305" y="774"/>
                    <a:pt x="276" y="754"/>
                    <a:pt x="257" y="733"/>
                  </a:cubicBezTo>
                  <a:cubicBezTo>
                    <a:pt x="238" y="712"/>
                    <a:pt x="226" y="689"/>
                    <a:pt x="219" y="669"/>
                  </a:cubicBezTo>
                  <a:lnTo>
                    <a:pt x="0" y="818"/>
                  </a:lnTo>
                  <a:lnTo>
                    <a:pt x="0" y="1041"/>
                  </a:lnTo>
                  <a:lnTo>
                    <a:pt x="588" y="1534"/>
                  </a:lnTo>
                  <a:lnTo>
                    <a:pt x="753" y="1396"/>
                  </a:lnTo>
                  <a:cubicBezTo>
                    <a:pt x="777" y="1429"/>
                    <a:pt x="792" y="1470"/>
                    <a:pt x="792" y="1514"/>
                  </a:cubicBezTo>
                  <a:cubicBezTo>
                    <a:pt x="792" y="1626"/>
                    <a:pt x="701" y="1717"/>
                    <a:pt x="590" y="1717"/>
                  </a:cubicBezTo>
                  <a:cubicBezTo>
                    <a:pt x="478" y="1717"/>
                    <a:pt x="387" y="1626"/>
                    <a:pt x="387" y="1514"/>
                  </a:cubicBezTo>
                  <a:cubicBezTo>
                    <a:pt x="387" y="1492"/>
                    <a:pt x="391" y="1471"/>
                    <a:pt x="398" y="1451"/>
                  </a:cubicBezTo>
                  <a:lnTo>
                    <a:pt x="248" y="1325"/>
                  </a:lnTo>
                  <a:cubicBezTo>
                    <a:pt x="218" y="1381"/>
                    <a:pt x="200" y="1445"/>
                    <a:pt x="200" y="1513"/>
                  </a:cubicBezTo>
                  <a:cubicBezTo>
                    <a:pt x="200" y="1728"/>
                    <a:pt x="374" y="1903"/>
                    <a:pt x="590" y="1903"/>
                  </a:cubicBezTo>
                  <a:cubicBezTo>
                    <a:pt x="805" y="1903"/>
                    <a:pt x="980" y="1728"/>
                    <a:pt x="980" y="1513"/>
                  </a:cubicBezTo>
                  <a:cubicBezTo>
                    <a:pt x="980" y="1423"/>
                    <a:pt x="950" y="1340"/>
                    <a:pt x="898" y="1274"/>
                  </a:cubicBezTo>
                  <a:lnTo>
                    <a:pt x="1176" y="1041"/>
                  </a:lnTo>
                  <a:lnTo>
                    <a:pt x="1176" y="964"/>
                  </a:lnTo>
                  <a:lnTo>
                    <a:pt x="592" y="1455"/>
                  </a:lnTo>
                  <a:lnTo>
                    <a:pt x="592" y="1379"/>
                  </a:lnTo>
                  <a:lnTo>
                    <a:pt x="1176" y="889"/>
                  </a:lnTo>
                  <a:close/>
                </a:path>
              </a:pathLst>
            </a:custGeom>
            <a:grpFill/>
            <a:ln w="0">
              <a:noFill/>
            </a:ln>
          </p:spPr>
        </p:sp>
      </p:grpSp>
    </p:spTree>
    <p:extLst>
      <p:ext uri="{BB962C8B-B14F-4D97-AF65-F5344CB8AC3E}">
        <p14:creationId xmlns:p14="http://schemas.microsoft.com/office/powerpoint/2010/main" val="261416335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Basis">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a:xfrm>
            <a:off x="719932" y="287338"/>
            <a:ext cx="12383293" cy="144462"/>
          </a:xfrm>
        </p:spPr>
        <p:txBody>
          <a:bodyPr/>
          <a:lstStyle>
            <a:lvl1pPr>
              <a:defRPr b="0"/>
            </a:lvl1pPr>
          </a:lstStyle>
          <a:p>
            <a:r>
              <a:rPr lang="nl-NL"/>
              <a:t>Basissjabloon PowerPoint – mei 2022 – versie 1.2</a:t>
            </a:r>
            <a:endParaRPr lang="nl-NL" dirty="0"/>
          </a:p>
        </p:txBody>
      </p:sp>
      <p:sp>
        <p:nvSpPr>
          <p:cNvPr id="4" name="Titel 3">
            <a:extLst>
              <a:ext uri="{FF2B5EF4-FFF2-40B4-BE49-F238E27FC236}">
                <a16:creationId xmlns:a16="http://schemas.microsoft.com/office/drawing/2014/main" id="{323A7859-972E-0A47-8394-39F263710BBB}"/>
              </a:ext>
            </a:extLst>
          </p:cNvPr>
          <p:cNvSpPr>
            <a:spLocks noGrp="1"/>
          </p:cNvSpPr>
          <p:nvPr>
            <p:ph type="title"/>
          </p:nvPr>
        </p:nvSpPr>
        <p:spPr>
          <a:xfrm>
            <a:off x="720726" y="719766"/>
            <a:ext cx="12382499" cy="575809"/>
          </a:xfrm>
        </p:spPr>
        <p:txBody>
          <a:bodyPr/>
          <a:lstStyle>
            <a:lvl1pPr>
              <a:defRPr sz="4000"/>
            </a:lvl1pPr>
          </a:lstStyle>
          <a:p>
            <a:r>
              <a:rPr lang="nl-NL"/>
              <a:t>Klik om stijl te bewerken</a:t>
            </a:r>
            <a:endParaRPr lang="nl-NL" dirty="0"/>
          </a:p>
        </p:txBody>
      </p:sp>
      <p:sp>
        <p:nvSpPr>
          <p:cNvPr id="11" name="Tijdelijke aanduiding voor tekst 10">
            <a:extLst>
              <a:ext uri="{FF2B5EF4-FFF2-40B4-BE49-F238E27FC236}">
                <a16:creationId xmlns:a16="http://schemas.microsoft.com/office/drawing/2014/main" id="{0366127E-80BC-384F-91FF-709C5E0473FF}"/>
              </a:ext>
            </a:extLst>
          </p:cNvPr>
          <p:cNvSpPr>
            <a:spLocks noGrp="1"/>
          </p:cNvSpPr>
          <p:nvPr>
            <p:ph type="body" sz="quarter" idx="11"/>
          </p:nvPr>
        </p:nvSpPr>
        <p:spPr/>
        <p:txBody>
          <a:bodyPr tIns="432000"/>
          <a:lstStyle>
            <a:lvl2pPr>
              <a:spcAft>
                <a:spcPts val="400"/>
              </a:spcAft>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jdelijke aanduiding voor dianummer 1">
            <a:extLst>
              <a:ext uri="{FF2B5EF4-FFF2-40B4-BE49-F238E27FC236}">
                <a16:creationId xmlns:a16="http://schemas.microsoft.com/office/drawing/2014/main" id="{ED7B1D4A-FFBE-9945-BC1F-B6F7B85DCAC6}"/>
              </a:ext>
            </a:extLst>
          </p:cNvPr>
          <p:cNvSpPr>
            <a:spLocks noGrp="1"/>
          </p:cNvSpPr>
          <p:nvPr>
            <p:ph type="sldNum" sz="quarter" idx="12"/>
          </p:nvPr>
        </p:nvSpPr>
        <p:spPr/>
        <p:txBody>
          <a:bodyPr/>
          <a:lstStyle/>
          <a:p>
            <a:fld id="{AF7D43D0-0492-5C45-BF46-73D0B983B482}" type="slidenum">
              <a:rPr lang="nl-NL" smtClean="0"/>
              <a:pPr/>
              <a:t>‹nr.›</a:t>
            </a:fld>
            <a:endParaRPr lang="nl-NL" dirty="0"/>
          </a:p>
        </p:txBody>
      </p:sp>
    </p:spTree>
    <p:extLst>
      <p:ext uri="{BB962C8B-B14F-4D97-AF65-F5344CB8AC3E}">
        <p14:creationId xmlns:p14="http://schemas.microsoft.com/office/powerpoint/2010/main" val="72684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fbeelding aflopend">
    <p:spTree>
      <p:nvGrpSpPr>
        <p:cNvPr id="1" name=""/>
        <p:cNvGrpSpPr/>
        <p:nvPr/>
      </p:nvGrpSpPr>
      <p:grpSpPr>
        <a:xfrm>
          <a:off x="0" y="0"/>
          <a:ext cx="0" cy="0"/>
          <a:chOff x="0" y="0"/>
          <a:chExt cx="0" cy="0"/>
        </a:xfrm>
      </p:grpSpPr>
      <p:sp>
        <p:nvSpPr>
          <p:cNvPr id="9" name="Tijdelijke aanduiding voor inhoud 8">
            <a:extLst>
              <a:ext uri="{FF2B5EF4-FFF2-40B4-BE49-F238E27FC236}">
                <a16:creationId xmlns:a16="http://schemas.microsoft.com/office/drawing/2014/main" id="{111EAE21-F9BA-C641-BF95-0AA2FE163DD5}"/>
              </a:ext>
            </a:extLst>
          </p:cNvPr>
          <p:cNvSpPr>
            <a:spLocks noGrp="1"/>
          </p:cNvSpPr>
          <p:nvPr>
            <p:ph sz="quarter" idx="14" hasCustomPrompt="1"/>
          </p:nvPr>
        </p:nvSpPr>
        <p:spPr>
          <a:xfrm>
            <a:off x="8064500" y="-1"/>
            <a:ext cx="5759450" cy="7775575"/>
          </a:xfrm>
          <a:solidFill>
            <a:schemeClr val="bg2"/>
          </a:solidFill>
        </p:spPr>
        <p:txBody>
          <a:bodyPr vert="horz" lIns="0" tIns="432000" rIns="0" bIns="0" rtlCol="0">
            <a:noAutofit/>
          </a:bodyPr>
          <a:lstStyle>
            <a:lvl1pPr marL="0" marR="0" indent="0" algn="ctr" defTabSz="1382298" rtl="0" eaLnBrk="1" fontAlgn="auto" latinLnBrk="0" hangingPunct="1">
              <a:lnSpc>
                <a:spcPct val="100000"/>
              </a:lnSpc>
              <a:spcBef>
                <a:spcPts val="0"/>
              </a:spcBef>
              <a:spcAft>
                <a:spcPts val="600"/>
              </a:spcAft>
              <a:buClrTx/>
              <a:buSzTx/>
              <a:buFont typeface="Arial" panose="020B0604020202020204" pitchFamily="34" charset="0"/>
              <a:buNone/>
              <a:tabLst/>
              <a:defRPr lang="nl-NL" dirty="0" smtClean="0">
                <a:solidFill>
                  <a:schemeClr val="tx1"/>
                </a:solidFill>
              </a:defRPr>
            </a:lvl1pPr>
            <a:lvl2pPr>
              <a:defRPr lang="nl-NL" dirty="0" smtClean="0"/>
            </a:lvl2pPr>
            <a:lvl3pPr>
              <a:defRPr lang="nl-NL" dirty="0" smtClean="0"/>
            </a:lvl3pPr>
            <a:lvl4pPr>
              <a:defRPr lang="nl-NL" dirty="0" smtClean="0"/>
            </a:lvl4pPr>
            <a:lvl5pPr>
              <a:defRPr lang="nl-NL" dirty="0"/>
            </a:lvl5pPr>
          </a:lstStyle>
          <a:p>
            <a:pPr marL="0" marR="0" lvl="0" indent="0" algn="ctr" defTabSz="1382298" rtl="0" eaLnBrk="1" fontAlgn="auto" latinLnBrk="0" hangingPunct="1">
              <a:lnSpc>
                <a:spcPct val="100000"/>
              </a:lnSpc>
              <a:spcBef>
                <a:spcPts val="0"/>
              </a:spcBef>
              <a:spcAft>
                <a:spcPts val="600"/>
              </a:spcAft>
              <a:buClrTx/>
              <a:buSzTx/>
              <a:buFont typeface="Arial" panose="020B0604020202020204" pitchFamily="34" charset="0"/>
              <a:buNone/>
              <a:tabLst/>
              <a:defRPr/>
            </a:pPr>
            <a:r>
              <a:rPr lang="nl-NL" dirty="0"/>
              <a:t>Klik op het pictogram als u een </a:t>
            </a:r>
            <a:br>
              <a:rPr lang="nl-NL" dirty="0"/>
            </a:br>
            <a:r>
              <a:rPr lang="nl-NL" dirty="0"/>
              <a:t>afbeelding wilt toevoegen</a:t>
            </a:r>
          </a:p>
        </p:txBody>
      </p:sp>
      <p:sp>
        <p:nvSpPr>
          <p:cNvPr id="3" name="Tijdelijke aanduiding voor voettekst 2"/>
          <p:cNvSpPr>
            <a:spLocks noGrp="1"/>
          </p:cNvSpPr>
          <p:nvPr>
            <p:ph type="ftr" sz="quarter" idx="10"/>
          </p:nvPr>
        </p:nvSpPr>
        <p:spPr>
          <a:xfrm>
            <a:off x="719932" y="287338"/>
            <a:ext cx="12383293" cy="144462"/>
          </a:xfrm>
        </p:spPr>
        <p:txBody>
          <a:bodyPr/>
          <a:lstStyle>
            <a:lvl1pPr>
              <a:defRPr b="0"/>
            </a:lvl1pPr>
          </a:lstStyle>
          <a:p>
            <a:r>
              <a:rPr lang="nl-NL"/>
              <a:t>Basissjabloon PowerPoint – mei 2022 – versie 1.2</a:t>
            </a:r>
            <a:endParaRPr lang="nl-NL" dirty="0"/>
          </a:p>
        </p:txBody>
      </p:sp>
      <p:sp>
        <p:nvSpPr>
          <p:cNvPr id="4" name="Titel 3">
            <a:extLst>
              <a:ext uri="{FF2B5EF4-FFF2-40B4-BE49-F238E27FC236}">
                <a16:creationId xmlns:a16="http://schemas.microsoft.com/office/drawing/2014/main" id="{323A7859-972E-0A47-8394-39F263710BBB}"/>
              </a:ext>
            </a:extLst>
          </p:cNvPr>
          <p:cNvSpPr>
            <a:spLocks noGrp="1"/>
          </p:cNvSpPr>
          <p:nvPr>
            <p:ph type="title"/>
          </p:nvPr>
        </p:nvSpPr>
        <p:spPr>
          <a:xfrm>
            <a:off x="720727" y="719766"/>
            <a:ext cx="6911974" cy="575809"/>
          </a:xfrm>
        </p:spPr>
        <p:txBody>
          <a:bodyPr/>
          <a:lstStyle>
            <a:lvl1pPr>
              <a:defRPr sz="4000"/>
            </a:lvl1pPr>
          </a:lstStyle>
          <a:p>
            <a:r>
              <a:rPr lang="nl-NL"/>
              <a:t>Klik om stijl te bewerken</a:t>
            </a:r>
            <a:endParaRPr lang="nl-NL" dirty="0"/>
          </a:p>
        </p:txBody>
      </p:sp>
      <p:sp>
        <p:nvSpPr>
          <p:cNvPr id="11" name="Tijdelijke aanduiding voor tekst 10">
            <a:extLst>
              <a:ext uri="{FF2B5EF4-FFF2-40B4-BE49-F238E27FC236}">
                <a16:creationId xmlns:a16="http://schemas.microsoft.com/office/drawing/2014/main" id="{0366127E-80BC-384F-91FF-709C5E0473FF}"/>
              </a:ext>
            </a:extLst>
          </p:cNvPr>
          <p:cNvSpPr>
            <a:spLocks noGrp="1"/>
          </p:cNvSpPr>
          <p:nvPr>
            <p:ph type="body" sz="quarter" idx="11"/>
          </p:nvPr>
        </p:nvSpPr>
        <p:spPr>
          <a:xfrm>
            <a:off x="720727" y="1727200"/>
            <a:ext cx="6911973" cy="4895849"/>
          </a:xfrm>
        </p:spPr>
        <p:txBody>
          <a:bodyPr tIns="432000"/>
          <a:lstStyle>
            <a:lvl2pPr>
              <a:spcAft>
                <a:spcPts val="600"/>
              </a:spcAft>
              <a:defRPr>
                <a:solidFill>
                  <a:schemeClr val="tx1"/>
                </a:solidFill>
              </a:defRPr>
            </a:lvl2pPr>
            <a:lvl3pPr marL="163513" indent="-163513">
              <a:spcAft>
                <a:spcPts val="600"/>
              </a:spcAft>
              <a:buFont typeface="Arial"/>
              <a:buChar char="-"/>
              <a:defRPr/>
            </a:lvl3pPr>
            <a:lvl4pPr marL="163513" indent="-163513">
              <a:spcAft>
                <a:spcPts val="600"/>
              </a:spcAft>
              <a:buFont typeface="Arial"/>
              <a:buChar char="-"/>
              <a:defRPr/>
            </a:lvl4pPr>
            <a:lvl5pPr marL="163513" indent="-163513">
              <a:spcAft>
                <a:spcPts val="600"/>
              </a:spcAft>
              <a:buFont typeface="Arial"/>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jdelijke aanduiding voor dianummer 1">
            <a:extLst>
              <a:ext uri="{FF2B5EF4-FFF2-40B4-BE49-F238E27FC236}">
                <a16:creationId xmlns:a16="http://schemas.microsoft.com/office/drawing/2014/main" id="{002D59AF-DFF3-FB4F-B5E0-64577FA28806}"/>
              </a:ext>
            </a:extLst>
          </p:cNvPr>
          <p:cNvSpPr>
            <a:spLocks noGrp="1"/>
          </p:cNvSpPr>
          <p:nvPr>
            <p:ph type="sldNum" sz="quarter" idx="13"/>
          </p:nvPr>
        </p:nvSpPr>
        <p:spPr/>
        <p:txBody>
          <a:bodyPr/>
          <a:lstStyle>
            <a:lvl1pPr>
              <a:defRPr>
                <a:solidFill>
                  <a:schemeClr val="tx2"/>
                </a:solidFill>
              </a:defRPr>
            </a:lvl1pPr>
          </a:lstStyle>
          <a:p>
            <a:fld id="{AF7D43D0-0492-5C45-BF46-73D0B983B482}" type="slidenum">
              <a:rPr lang="nl-NL" smtClean="0"/>
              <a:pPr/>
              <a:t>‹nr.›</a:t>
            </a:fld>
            <a:endParaRPr lang="nl-NL" dirty="0"/>
          </a:p>
        </p:txBody>
      </p:sp>
    </p:spTree>
    <p:extLst>
      <p:ext uri="{BB962C8B-B14F-4D97-AF65-F5344CB8AC3E}">
        <p14:creationId xmlns:p14="http://schemas.microsoft.com/office/powerpoint/2010/main" val="4007072739"/>
      </p:ext>
    </p:extLst>
  </p:cSld>
  <p:clrMapOvr>
    <a:masterClrMapping/>
  </p:clrMapOvr>
  <p:extLst>
    <p:ext uri="{DCECCB84-F9BA-43D5-87BE-67443E8EF086}">
      <p15:sldGuideLst xmlns:p15="http://schemas.microsoft.com/office/powerpoint/2012/main">
        <p15:guide id="1" pos="553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Afbeeldin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a:xfrm>
            <a:off x="719932" y="287338"/>
            <a:ext cx="12383293" cy="144462"/>
          </a:xfrm>
        </p:spPr>
        <p:txBody>
          <a:bodyPr/>
          <a:lstStyle>
            <a:lvl1pPr>
              <a:defRPr b="0"/>
            </a:lvl1pPr>
          </a:lstStyle>
          <a:p>
            <a:r>
              <a:rPr lang="nl-NL"/>
              <a:t>Basissjabloon PowerPoint – mei 2022 – versie 1.2</a:t>
            </a:r>
            <a:endParaRPr lang="nl-NL" dirty="0"/>
          </a:p>
        </p:txBody>
      </p:sp>
      <p:sp>
        <p:nvSpPr>
          <p:cNvPr id="4" name="Titel 3">
            <a:extLst>
              <a:ext uri="{FF2B5EF4-FFF2-40B4-BE49-F238E27FC236}">
                <a16:creationId xmlns:a16="http://schemas.microsoft.com/office/drawing/2014/main" id="{323A7859-972E-0A47-8394-39F263710BBB}"/>
              </a:ext>
            </a:extLst>
          </p:cNvPr>
          <p:cNvSpPr>
            <a:spLocks noGrp="1"/>
          </p:cNvSpPr>
          <p:nvPr>
            <p:ph type="title"/>
          </p:nvPr>
        </p:nvSpPr>
        <p:spPr>
          <a:xfrm>
            <a:off x="720726" y="719766"/>
            <a:ext cx="7054849" cy="575809"/>
          </a:xfrm>
        </p:spPr>
        <p:txBody>
          <a:bodyPr/>
          <a:lstStyle>
            <a:lvl1pPr>
              <a:defRPr sz="4000"/>
            </a:lvl1pPr>
          </a:lstStyle>
          <a:p>
            <a:r>
              <a:rPr lang="nl-NL"/>
              <a:t>Klik om stijl te bewerken</a:t>
            </a:r>
            <a:endParaRPr lang="nl-NL" dirty="0"/>
          </a:p>
        </p:txBody>
      </p:sp>
      <p:sp>
        <p:nvSpPr>
          <p:cNvPr id="11" name="Tijdelijke aanduiding voor tekst 10">
            <a:extLst>
              <a:ext uri="{FF2B5EF4-FFF2-40B4-BE49-F238E27FC236}">
                <a16:creationId xmlns:a16="http://schemas.microsoft.com/office/drawing/2014/main" id="{0366127E-80BC-384F-91FF-709C5E0473FF}"/>
              </a:ext>
            </a:extLst>
          </p:cNvPr>
          <p:cNvSpPr>
            <a:spLocks noGrp="1"/>
          </p:cNvSpPr>
          <p:nvPr>
            <p:ph type="body" sz="quarter" idx="11"/>
          </p:nvPr>
        </p:nvSpPr>
        <p:spPr>
          <a:xfrm>
            <a:off x="720727" y="1727200"/>
            <a:ext cx="6911973" cy="4895849"/>
          </a:xfrm>
        </p:spPr>
        <p:txBody>
          <a:bodyPr tIns="432000"/>
          <a:lstStyle>
            <a:lvl2pPr>
              <a:spcAft>
                <a:spcPts val="400"/>
              </a:spcAft>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afbeelding 5">
            <a:extLst>
              <a:ext uri="{FF2B5EF4-FFF2-40B4-BE49-F238E27FC236}">
                <a16:creationId xmlns:a16="http://schemas.microsoft.com/office/drawing/2014/main" id="{072E54DF-9C86-6C4E-A87B-CB291796B42B}"/>
              </a:ext>
            </a:extLst>
          </p:cNvPr>
          <p:cNvSpPr>
            <a:spLocks noGrp="1"/>
          </p:cNvSpPr>
          <p:nvPr>
            <p:ph type="pic" sz="quarter" idx="12"/>
          </p:nvPr>
        </p:nvSpPr>
        <p:spPr>
          <a:xfrm>
            <a:off x="8064500" y="719138"/>
            <a:ext cx="5038725" cy="6337300"/>
          </a:xfrm>
          <a:solidFill>
            <a:schemeClr val="bg2"/>
          </a:solidFill>
        </p:spPr>
        <p:txBody>
          <a:bodyPr/>
          <a:lstStyle>
            <a:lvl1pPr marL="0" indent="0" algn="ctr">
              <a:buNone/>
              <a:defRPr>
                <a:solidFill>
                  <a:schemeClr val="tx1"/>
                </a:solidFill>
              </a:defRPr>
            </a:lvl1pPr>
          </a:lstStyle>
          <a:p>
            <a:r>
              <a:rPr lang="nl-NL"/>
              <a:t>Klik op het pictogram als u een afbeelding wilt toevoegen</a:t>
            </a:r>
            <a:endParaRPr lang="nl-NL" dirty="0"/>
          </a:p>
        </p:txBody>
      </p:sp>
      <p:sp>
        <p:nvSpPr>
          <p:cNvPr id="7" name="Tijdelijke aanduiding voor dianummer 6">
            <a:extLst>
              <a:ext uri="{FF2B5EF4-FFF2-40B4-BE49-F238E27FC236}">
                <a16:creationId xmlns:a16="http://schemas.microsoft.com/office/drawing/2014/main" id="{4B989834-E473-144D-BA9A-090C18C1F6F7}"/>
              </a:ext>
            </a:extLst>
          </p:cNvPr>
          <p:cNvSpPr>
            <a:spLocks noGrp="1"/>
          </p:cNvSpPr>
          <p:nvPr>
            <p:ph type="sldNum" sz="quarter" idx="13"/>
          </p:nvPr>
        </p:nvSpPr>
        <p:spPr/>
        <p:txBody>
          <a:bodyPr/>
          <a:lstStyle/>
          <a:p>
            <a:fld id="{AF7D43D0-0492-5C45-BF46-73D0B983B482}" type="slidenum">
              <a:rPr lang="nl-NL" smtClean="0"/>
              <a:pPr/>
              <a:t>‹nr.›</a:t>
            </a:fld>
            <a:endParaRPr lang="nl-NL" dirty="0"/>
          </a:p>
        </p:txBody>
      </p:sp>
    </p:spTree>
    <p:extLst>
      <p:ext uri="{BB962C8B-B14F-4D97-AF65-F5344CB8AC3E}">
        <p14:creationId xmlns:p14="http://schemas.microsoft.com/office/powerpoint/2010/main" val="77434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Afbeelding dubbel">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a:xfrm>
            <a:off x="719932" y="287338"/>
            <a:ext cx="12383293" cy="144462"/>
          </a:xfrm>
        </p:spPr>
        <p:txBody>
          <a:bodyPr/>
          <a:lstStyle>
            <a:lvl1pPr>
              <a:defRPr b="0"/>
            </a:lvl1pPr>
          </a:lstStyle>
          <a:p>
            <a:r>
              <a:rPr lang="nl-NL"/>
              <a:t>Basissjabloon PowerPoint – mei 2022 – versie 1.2</a:t>
            </a:r>
            <a:endParaRPr lang="nl-NL" dirty="0"/>
          </a:p>
        </p:txBody>
      </p:sp>
      <p:sp>
        <p:nvSpPr>
          <p:cNvPr id="4" name="Titel 3">
            <a:extLst>
              <a:ext uri="{FF2B5EF4-FFF2-40B4-BE49-F238E27FC236}">
                <a16:creationId xmlns:a16="http://schemas.microsoft.com/office/drawing/2014/main" id="{323A7859-972E-0A47-8394-39F263710BBB}"/>
              </a:ext>
            </a:extLst>
          </p:cNvPr>
          <p:cNvSpPr>
            <a:spLocks noGrp="1"/>
          </p:cNvSpPr>
          <p:nvPr>
            <p:ph type="title"/>
          </p:nvPr>
        </p:nvSpPr>
        <p:spPr>
          <a:xfrm>
            <a:off x="720727" y="719766"/>
            <a:ext cx="6911974" cy="575809"/>
          </a:xfrm>
        </p:spPr>
        <p:txBody>
          <a:bodyPr/>
          <a:lstStyle>
            <a:lvl1pPr>
              <a:defRPr sz="4000"/>
            </a:lvl1pPr>
          </a:lstStyle>
          <a:p>
            <a:r>
              <a:rPr lang="nl-NL"/>
              <a:t>Klik om stijl te bewerken</a:t>
            </a:r>
            <a:endParaRPr lang="nl-NL" dirty="0"/>
          </a:p>
        </p:txBody>
      </p:sp>
      <p:sp>
        <p:nvSpPr>
          <p:cNvPr id="11" name="Tijdelijke aanduiding voor tekst 10">
            <a:extLst>
              <a:ext uri="{FF2B5EF4-FFF2-40B4-BE49-F238E27FC236}">
                <a16:creationId xmlns:a16="http://schemas.microsoft.com/office/drawing/2014/main" id="{0366127E-80BC-384F-91FF-709C5E0473FF}"/>
              </a:ext>
            </a:extLst>
          </p:cNvPr>
          <p:cNvSpPr>
            <a:spLocks noGrp="1"/>
          </p:cNvSpPr>
          <p:nvPr>
            <p:ph type="body" sz="quarter" idx="11"/>
          </p:nvPr>
        </p:nvSpPr>
        <p:spPr>
          <a:xfrm>
            <a:off x="720727" y="1727200"/>
            <a:ext cx="6911973" cy="4895849"/>
          </a:xfrm>
        </p:spPr>
        <p:txBody>
          <a:bodyPr tIns="432000"/>
          <a:lstStyle>
            <a:lvl2pPr>
              <a:spcAft>
                <a:spcPts val="400"/>
              </a:spcAft>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afbeelding 5">
            <a:extLst>
              <a:ext uri="{FF2B5EF4-FFF2-40B4-BE49-F238E27FC236}">
                <a16:creationId xmlns:a16="http://schemas.microsoft.com/office/drawing/2014/main" id="{5E5D88E8-088C-E147-9946-DA3A6966B175}"/>
              </a:ext>
            </a:extLst>
          </p:cNvPr>
          <p:cNvSpPr>
            <a:spLocks noGrp="1"/>
          </p:cNvSpPr>
          <p:nvPr>
            <p:ph type="pic" sz="quarter" idx="13"/>
          </p:nvPr>
        </p:nvSpPr>
        <p:spPr>
          <a:xfrm>
            <a:off x="8064500" y="4031789"/>
            <a:ext cx="5038725" cy="3024650"/>
          </a:xfrm>
          <a:solidFill>
            <a:schemeClr val="bg2"/>
          </a:solidFill>
        </p:spPr>
        <p:txBody>
          <a:bodyPr/>
          <a:lstStyle>
            <a:lvl1pPr marL="0" indent="0" algn="ctr">
              <a:buNone/>
              <a:defRPr>
                <a:solidFill>
                  <a:schemeClr val="tx1"/>
                </a:solidFill>
              </a:defRPr>
            </a:lvl1pPr>
          </a:lstStyle>
          <a:p>
            <a:r>
              <a:rPr lang="nl-NL"/>
              <a:t>Klik op het pictogram als u een afbeelding wilt toevoegen</a:t>
            </a:r>
            <a:endParaRPr lang="nl-NL" dirty="0"/>
          </a:p>
        </p:txBody>
      </p:sp>
      <p:sp>
        <p:nvSpPr>
          <p:cNvPr id="7" name="Tijdelijke aanduiding voor afbeelding 5">
            <a:extLst>
              <a:ext uri="{FF2B5EF4-FFF2-40B4-BE49-F238E27FC236}">
                <a16:creationId xmlns:a16="http://schemas.microsoft.com/office/drawing/2014/main" id="{3E80382F-9F42-3446-A666-F4DC27A6FBD0}"/>
              </a:ext>
            </a:extLst>
          </p:cNvPr>
          <p:cNvSpPr>
            <a:spLocks noGrp="1"/>
          </p:cNvSpPr>
          <p:nvPr>
            <p:ph type="pic" sz="quarter" idx="14"/>
          </p:nvPr>
        </p:nvSpPr>
        <p:spPr>
          <a:xfrm>
            <a:off x="8064500" y="719138"/>
            <a:ext cx="5038725" cy="3024650"/>
          </a:xfrm>
          <a:solidFill>
            <a:schemeClr val="bg2"/>
          </a:solidFill>
        </p:spPr>
        <p:txBody>
          <a:bodyPr/>
          <a:lstStyle>
            <a:lvl1pPr marL="0" indent="0" algn="ctr">
              <a:buNone/>
              <a:defRPr>
                <a:solidFill>
                  <a:schemeClr val="tx1"/>
                </a:solidFill>
              </a:defRPr>
            </a:lvl1pPr>
          </a:lstStyle>
          <a:p>
            <a:r>
              <a:rPr lang="nl-NL"/>
              <a:t>Klik op het pictogram als u een afbeelding wilt toevoegen</a:t>
            </a:r>
            <a:endParaRPr lang="nl-NL" dirty="0"/>
          </a:p>
        </p:txBody>
      </p:sp>
      <p:sp>
        <p:nvSpPr>
          <p:cNvPr id="2" name="Tijdelijke aanduiding voor dianummer 1">
            <a:extLst>
              <a:ext uri="{FF2B5EF4-FFF2-40B4-BE49-F238E27FC236}">
                <a16:creationId xmlns:a16="http://schemas.microsoft.com/office/drawing/2014/main" id="{E9C42B3F-039E-2B44-A01D-7D041BB7D0A2}"/>
              </a:ext>
            </a:extLst>
          </p:cNvPr>
          <p:cNvSpPr>
            <a:spLocks noGrp="1"/>
          </p:cNvSpPr>
          <p:nvPr>
            <p:ph type="sldNum" sz="quarter" idx="15"/>
          </p:nvPr>
        </p:nvSpPr>
        <p:spPr/>
        <p:txBody>
          <a:bodyPr/>
          <a:lstStyle/>
          <a:p>
            <a:fld id="{AF7D43D0-0492-5C45-BF46-73D0B983B482}" type="slidenum">
              <a:rPr lang="nl-NL" smtClean="0"/>
              <a:pPr/>
              <a:t>‹nr.›</a:t>
            </a:fld>
            <a:endParaRPr lang="nl-NL" dirty="0"/>
          </a:p>
        </p:txBody>
      </p:sp>
    </p:spTree>
    <p:extLst>
      <p:ext uri="{BB962C8B-B14F-4D97-AF65-F5344CB8AC3E}">
        <p14:creationId xmlns:p14="http://schemas.microsoft.com/office/powerpoint/2010/main" val="45762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rafiek 100%">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a:xfrm>
            <a:off x="719932" y="287338"/>
            <a:ext cx="12383293" cy="144462"/>
          </a:xfrm>
        </p:spPr>
        <p:txBody>
          <a:bodyPr/>
          <a:lstStyle>
            <a:lvl1pPr>
              <a:defRPr b="0"/>
            </a:lvl1pPr>
          </a:lstStyle>
          <a:p>
            <a:r>
              <a:rPr lang="nl-NL"/>
              <a:t>Basissjabloon PowerPoint – mei 2022 – versie 1.2</a:t>
            </a:r>
            <a:endParaRPr lang="nl-NL" dirty="0"/>
          </a:p>
        </p:txBody>
      </p:sp>
      <p:sp>
        <p:nvSpPr>
          <p:cNvPr id="4" name="Titel 3">
            <a:extLst>
              <a:ext uri="{FF2B5EF4-FFF2-40B4-BE49-F238E27FC236}">
                <a16:creationId xmlns:a16="http://schemas.microsoft.com/office/drawing/2014/main" id="{323A7859-972E-0A47-8394-39F263710BBB}"/>
              </a:ext>
            </a:extLst>
          </p:cNvPr>
          <p:cNvSpPr>
            <a:spLocks noGrp="1"/>
          </p:cNvSpPr>
          <p:nvPr>
            <p:ph type="title"/>
          </p:nvPr>
        </p:nvSpPr>
        <p:spPr>
          <a:xfrm>
            <a:off x="720726" y="719766"/>
            <a:ext cx="12382499" cy="575809"/>
          </a:xfrm>
        </p:spPr>
        <p:txBody>
          <a:bodyPr/>
          <a:lstStyle>
            <a:lvl1pPr>
              <a:defRPr sz="4000"/>
            </a:lvl1pPr>
          </a:lstStyle>
          <a:p>
            <a:r>
              <a:rPr lang="nl-NL"/>
              <a:t>Klik om stijl te bewerken</a:t>
            </a:r>
            <a:endParaRPr lang="nl-NL" dirty="0"/>
          </a:p>
        </p:txBody>
      </p:sp>
      <p:sp>
        <p:nvSpPr>
          <p:cNvPr id="11" name="Tijdelijke aanduiding voor tekst 10">
            <a:extLst>
              <a:ext uri="{FF2B5EF4-FFF2-40B4-BE49-F238E27FC236}">
                <a16:creationId xmlns:a16="http://schemas.microsoft.com/office/drawing/2014/main" id="{0366127E-80BC-384F-91FF-709C5E0473FF}"/>
              </a:ext>
            </a:extLst>
          </p:cNvPr>
          <p:cNvSpPr>
            <a:spLocks noGrp="1"/>
          </p:cNvSpPr>
          <p:nvPr>
            <p:ph type="body" sz="quarter" idx="11"/>
          </p:nvPr>
        </p:nvSpPr>
        <p:spPr>
          <a:xfrm>
            <a:off x="720725" y="1439769"/>
            <a:ext cx="12382500" cy="576005"/>
          </a:xfrm>
        </p:spPr>
        <p:txBody>
          <a:bodyPr tIns="0"/>
          <a:lstStyle>
            <a:lvl1pPr marL="0" indent="0">
              <a:buNone/>
              <a:defRPr b="0" i="0">
                <a:latin typeface="Politie Text Medium" panose="020B0503040000020204" pitchFamily="34" charset="77"/>
              </a:defRPr>
            </a:lvl1pPr>
            <a:lvl2pPr marL="0" indent="0">
              <a:spcAft>
                <a:spcPts val="400"/>
              </a:spcAft>
              <a:buNone/>
              <a:defRPr sz="1800" b="0" i="0">
                <a:solidFill>
                  <a:schemeClr val="tx1"/>
                </a:solidFill>
              </a:defRPr>
            </a:lvl2pPr>
            <a:lvl3pPr marL="0" indent="0">
              <a:buNone/>
              <a:defRPr/>
            </a:lvl3pPr>
            <a:lvl4pPr marL="0" indent="0">
              <a:buNone/>
              <a:defRPr/>
            </a:lvl4pPr>
            <a:lvl5pPr marL="0" indent="0">
              <a:buNone/>
              <a:defRPr/>
            </a:lvl5pPr>
          </a:lstStyle>
          <a:p>
            <a:pPr lvl="0"/>
            <a:r>
              <a:rPr lang="nl-NL"/>
              <a:t>Klikken om de tekststijl van het model te bewerken</a:t>
            </a:r>
          </a:p>
          <a:p>
            <a:pPr lvl="1"/>
            <a:r>
              <a:rPr lang="nl-NL"/>
              <a:t>Tweede niveau</a:t>
            </a:r>
          </a:p>
        </p:txBody>
      </p:sp>
      <p:sp>
        <p:nvSpPr>
          <p:cNvPr id="2" name="Tijdelijke aanduiding voor dianummer 1">
            <a:extLst>
              <a:ext uri="{FF2B5EF4-FFF2-40B4-BE49-F238E27FC236}">
                <a16:creationId xmlns:a16="http://schemas.microsoft.com/office/drawing/2014/main" id="{ED7B1D4A-FFBE-9945-BC1F-B6F7B85DCAC6}"/>
              </a:ext>
            </a:extLst>
          </p:cNvPr>
          <p:cNvSpPr>
            <a:spLocks noGrp="1"/>
          </p:cNvSpPr>
          <p:nvPr>
            <p:ph type="sldNum" sz="quarter" idx="12"/>
          </p:nvPr>
        </p:nvSpPr>
        <p:spPr/>
        <p:txBody>
          <a:bodyPr/>
          <a:lstStyle/>
          <a:p>
            <a:fld id="{AF7D43D0-0492-5C45-BF46-73D0B983B482}" type="slidenum">
              <a:rPr lang="nl-NL" smtClean="0"/>
              <a:pPr/>
              <a:t>‹nr.›</a:t>
            </a:fld>
            <a:endParaRPr lang="nl-NL" dirty="0"/>
          </a:p>
        </p:txBody>
      </p:sp>
      <p:sp>
        <p:nvSpPr>
          <p:cNvPr id="6" name="Tijdelijke aanduiding voor grafiek 5">
            <a:extLst>
              <a:ext uri="{FF2B5EF4-FFF2-40B4-BE49-F238E27FC236}">
                <a16:creationId xmlns:a16="http://schemas.microsoft.com/office/drawing/2014/main" id="{DBE90AC3-5E0A-3948-A93C-9B3E4E1EFC40}"/>
              </a:ext>
            </a:extLst>
          </p:cNvPr>
          <p:cNvSpPr>
            <a:spLocks noGrp="1"/>
          </p:cNvSpPr>
          <p:nvPr>
            <p:ph type="chart" sz="quarter" idx="13"/>
          </p:nvPr>
        </p:nvSpPr>
        <p:spPr>
          <a:xfrm>
            <a:off x="720725" y="2303776"/>
            <a:ext cx="12382500" cy="4752662"/>
          </a:xfrm>
          <a:solidFill>
            <a:schemeClr val="bg2"/>
          </a:solidFill>
        </p:spPr>
        <p:txBody>
          <a:bodyPr vert="horz" lIns="0" tIns="432000" rIns="0" bIns="0" rtlCol="0">
            <a:noAutofit/>
          </a:bodyPr>
          <a:lstStyle>
            <a:lvl1pPr>
              <a:defRPr lang="nl-NL" dirty="0">
                <a:solidFill>
                  <a:schemeClr val="tx1"/>
                </a:solidFill>
              </a:defRPr>
            </a:lvl1pPr>
          </a:lstStyle>
          <a:p>
            <a:pPr marL="0" lvl="0" indent="0" algn="ctr">
              <a:buNone/>
            </a:pPr>
            <a:r>
              <a:rPr lang="nl-NL"/>
              <a:t>Klik op het pictogram als u een grafiek wilt toevoegen</a:t>
            </a:r>
            <a:endParaRPr lang="nl-NL" dirty="0"/>
          </a:p>
        </p:txBody>
      </p:sp>
    </p:spTree>
    <p:extLst>
      <p:ext uri="{BB962C8B-B14F-4D97-AF65-F5344CB8AC3E}">
        <p14:creationId xmlns:p14="http://schemas.microsoft.com/office/powerpoint/2010/main" val="353901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Basis DIAP">
    <p:bg>
      <p:bgPr>
        <a:solidFill>
          <a:schemeClr val="tx2"/>
        </a:solidFill>
        <a:effectLst/>
      </p:bgPr>
    </p:b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a:xfrm>
            <a:off x="719932" y="287338"/>
            <a:ext cx="12383293" cy="144462"/>
          </a:xfrm>
        </p:spPr>
        <p:txBody>
          <a:bodyPr/>
          <a:lstStyle>
            <a:lvl1pPr>
              <a:defRPr b="0">
                <a:solidFill>
                  <a:schemeClr val="bg1"/>
                </a:solidFill>
              </a:defRPr>
            </a:lvl1pPr>
          </a:lstStyle>
          <a:p>
            <a:r>
              <a:rPr lang="nl-NL"/>
              <a:t>Basissjabloon PowerPoint – mei 2022 – versie 1.2</a:t>
            </a:r>
            <a:endParaRPr lang="nl-NL" dirty="0"/>
          </a:p>
        </p:txBody>
      </p:sp>
      <p:sp>
        <p:nvSpPr>
          <p:cNvPr id="4" name="Titel 3">
            <a:extLst>
              <a:ext uri="{FF2B5EF4-FFF2-40B4-BE49-F238E27FC236}">
                <a16:creationId xmlns:a16="http://schemas.microsoft.com/office/drawing/2014/main" id="{323A7859-972E-0A47-8394-39F263710BBB}"/>
              </a:ext>
            </a:extLst>
          </p:cNvPr>
          <p:cNvSpPr>
            <a:spLocks noGrp="1"/>
          </p:cNvSpPr>
          <p:nvPr>
            <p:ph type="title"/>
          </p:nvPr>
        </p:nvSpPr>
        <p:spPr>
          <a:xfrm>
            <a:off x="720726" y="719766"/>
            <a:ext cx="12382499" cy="575809"/>
          </a:xfrm>
        </p:spPr>
        <p:txBody>
          <a:bodyPr/>
          <a:lstStyle>
            <a:lvl1pPr>
              <a:defRPr sz="4000">
                <a:solidFill>
                  <a:schemeClr val="bg1"/>
                </a:solidFill>
              </a:defRPr>
            </a:lvl1pPr>
          </a:lstStyle>
          <a:p>
            <a:r>
              <a:rPr lang="nl-NL"/>
              <a:t>Klik om stijl te bewerken</a:t>
            </a:r>
            <a:endParaRPr lang="nl-NL" dirty="0"/>
          </a:p>
        </p:txBody>
      </p:sp>
      <p:sp>
        <p:nvSpPr>
          <p:cNvPr id="11" name="Tijdelijke aanduiding voor tekst 10">
            <a:extLst>
              <a:ext uri="{FF2B5EF4-FFF2-40B4-BE49-F238E27FC236}">
                <a16:creationId xmlns:a16="http://schemas.microsoft.com/office/drawing/2014/main" id="{0366127E-80BC-384F-91FF-709C5E0473FF}"/>
              </a:ext>
            </a:extLst>
          </p:cNvPr>
          <p:cNvSpPr>
            <a:spLocks noGrp="1"/>
          </p:cNvSpPr>
          <p:nvPr>
            <p:ph type="body" sz="quarter" idx="11"/>
          </p:nvPr>
        </p:nvSpPr>
        <p:spPr/>
        <p:txBody>
          <a:bodyPr tIns="432000"/>
          <a:lstStyle>
            <a:lvl1pPr>
              <a:defRPr>
                <a:solidFill>
                  <a:schemeClr val="bg1"/>
                </a:solidFill>
              </a:defRPr>
            </a:lvl1pPr>
            <a:lvl2pPr>
              <a:spcAft>
                <a:spcPts val="400"/>
              </a:spcAf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jdelijke aanduiding voor dianummer 1">
            <a:extLst>
              <a:ext uri="{FF2B5EF4-FFF2-40B4-BE49-F238E27FC236}">
                <a16:creationId xmlns:a16="http://schemas.microsoft.com/office/drawing/2014/main" id="{ED7B1D4A-FFBE-9945-BC1F-B6F7B85DCAC6}"/>
              </a:ext>
            </a:extLst>
          </p:cNvPr>
          <p:cNvSpPr>
            <a:spLocks noGrp="1"/>
          </p:cNvSpPr>
          <p:nvPr>
            <p:ph type="sldNum" sz="quarter" idx="12"/>
          </p:nvPr>
        </p:nvSpPr>
        <p:spPr/>
        <p:txBody>
          <a:bodyPr/>
          <a:lstStyle>
            <a:lvl1pPr>
              <a:defRPr>
                <a:solidFill>
                  <a:schemeClr val="bg1"/>
                </a:solidFill>
              </a:defRPr>
            </a:lvl1pPr>
          </a:lstStyle>
          <a:p>
            <a:fld id="{AF7D43D0-0492-5C45-BF46-73D0B983B482}" type="slidenum">
              <a:rPr lang="nl-NL" smtClean="0"/>
              <a:pPr/>
              <a:t>‹nr.›</a:t>
            </a:fld>
            <a:endParaRPr lang="nl-NL" dirty="0"/>
          </a:p>
        </p:txBody>
      </p:sp>
      <p:pic>
        <p:nvPicPr>
          <p:cNvPr id="6" name="Graphic 5">
            <a:extLst>
              <a:ext uri="{FF2B5EF4-FFF2-40B4-BE49-F238E27FC236}">
                <a16:creationId xmlns:a16="http://schemas.microsoft.com/office/drawing/2014/main" id="{71EE6B14-C2BC-BA4F-856F-C7C9F159671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20727" y="7142400"/>
            <a:ext cx="1727196" cy="374226"/>
          </a:xfrm>
          <a:prstGeom prst="rect">
            <a:avLst/>
          </a:prstGeom>
        </p:spPr>
      </p:pic>
    </p:spTree>
    <p:extLst>
      <p:ext uri="{BB962C8B-B14F-4D97-AF65-F5344CB8AC3E}">
        <p14:creationId xmlns:p14="http://schemas.microsoft.com/office/powerpoint/2010/main" val="47532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Citaat">
    <p:bg>
      <p:bgRef idx="1001">
        <a:schemeClr val="bg2"/>
      </p:bgRef>
    </p:b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a:xfrm>
            <a:off x="719932" y="287338"/>
            <a:ext cx="12383293" cy="144462"/>
          </a:xfrm>
        </p:spPr>
        <p:txBody>
          <a:bodyPr/>
          <a:lstStyle>
            <a:lvl1pPr>
              <a:defRPr b="0">
                <a:solidFill>
                  <a:schemeClr val="tx1"/>
                </a:solidFill>
              </a:defRPr>
            </a:lvl1pPr>
          </a:lstStyle>
          <a:p>
            <a:r>
              <a:rPr lang="nl-NL"/>
              <a:t>Basissjabloon PowerPoint – mei 2022 – versie 1.2</a:t>
            </a:r>
            <a:endParaRPr lang="nl-NL" dirty="0"/>
          </a:p>
        </p:txBody>
      </p:sp>
      <p:sp>
        <p:nvSpPr>
          <p:cNvPr id="4" name="Titel 3">
            <a:extLst>
              <a:ext uri="{FF2B5EF4-FFF2-40B4-BE49-F238E27FC236}">
                <a16:creationId xmlns:a16="http://schemas.microsoft.com/office/drawing/2014/main" id="{323A7859-972E-0A47-8394-39F263710BBB}"/>
              </a:ext>
            </a:extLst>
          </p:cNvPr>
          <p:cNvSpPr>
            <a:spLocks noGrp="1"/>
          </p:cNvSpPr>
          <p:nvPr>
            <p:ph type="title" hasCustomPrompt="1"/>
          </p:nvPr>
        </p:nvSpPr>
        <p:spPr>
          <a:xfrm>
            <a:off x="4319588" y="2447777"/>
            <a:ext cx="6480175" cy="997196"/>
          </a:xfrm>
        </p:spPr>
        <p:txBody>
          <a:bodyPr tIns="0" anchor="b" anchorCtr="0"/>
          <a:lstStyle>
            <a:lvl1pPr>
              <a:defRPr sz="7200">
                <a:solidFill>
                  <a:schemeClr val="tx1"/>
                </a:solidFill>
              </a:defRPr>
            </a:lvl1pPr>
          </a:lstStyle>
          <a:p>
            <a:r>
              <a:rPr lang="nl-NL" dirty="0"/>
              <a:t>“</a:t>
            </a:r>
          </a:p>
        </p:txBody>
      </p:sp>
      <p:sp>
        <p:nvSpPr>
          <p:cNvPr id="11" name="Tijdelijke aanduiding voor tekst 10">
            <a:extLst>
              <a:ext uri="{FF2B5EF4-FFF2-40B4-BE49-F238E27FC236}">
                <a16:creationId xmlns:a16="http://schemas.microsoft.com/office/drawing/2014/main" id="{0366127E-80BC-384F-91FF-709C5E0473FF}"/>
              </a:ext>
            </a:extLst>
          </p:cNvPr>
          <p:cNvSpPr>
            <a:spLocks noGrp="1"/>
          </p:cNvSpPr>
          <p:nvPr>
            <p:ph type="body" sz="quarter" idx="11"/>
          </p:nvPr>
        </p:nvSpPr>
        <p:spPr>
          <a:xfrm>
            <a:off x="4319588" y="2891170"/>
            <a:ext cx="6480176" cy="3455267"/>
          </a:xfrm>
        </p:spPr>
        <p:txBody>
          <a:bodyPr tIns="288000"/>
          <a:lstStyle>
            <a:lvl1pPr marL="0" indent="0">
              <a:lnSpc>
                <a:spcPct val="110000"/>
              </a:lnSpc>
              <a:buNone/>
              <a:defRPr sz="3600" b="1">
                <a:solidFill>
                  <a:schemeClr val="tx1"/>
                </a:solidFill>
              </a:defRPr>
            </a:lvl1pPr>
            <a:lvl2pPr marL="0" indent="0">
              <a:lnSpc>
                <a:spcPct val="110000"/>
              </a:lnSpc>
              <a:spcAft>
                <a:spcPts val="400"/>
              </a:spcAft>
              <a:buNone/>
              <a:defRPr>
                <a:solidFill>
                  <a:schemeClr val="tx1"/>
                </a:solidFill>
              </a:defRPr>
            </a:lvl2pPr>
            <a:lvl3pPr marL="0" indent="0">
              <a:buNone/>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6" name="Graphic 5">
            <a:extLst>
              <a:ext uri="{FF2B5EF4-FFF2-40B4-BE49-F238E27FC236}">
                <a16:creationId xmlns:a16="http://schemas.microsoft.com/office/drawing/2014/main" id="{27BE2CF6-CFA4-7744-92E9-3106D4B270E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20727" y="7142400"/>
            <a:ext cx="1727196" cy="374226"/>
          </a:xfrm>
          <a:prstGeom prst="rect">
            <a:avLst/>
          </a:prstGeom>
        </p:spPr>
      </p:pic>
      <p:sp>
        <p:nvSpPr>
          <p:cNvPr id="5" name="Tijdelijke aanduiding voor dianummer 4">
            <a:extLst>
              <a:ext uri="{FF2B5EF4-FFF2-40B4-BE49-F238E27FC236}">
                <a16:creationId xmlns:a16="http://schemas.microsoft.com/office/drawing/2014/main" id="{26244FAF-E534-EC40-A6F8-9DE474FAB6F2}"/>
              </a:ext>
            </a:extLst>
          </p:cNvPr>
          <p:cNvSpPr>
            <a:spLocks noGrp="1"/>
          </p:cNvSpPr>
          <p:nvPr>
            <p:ph type="sldNum" sz="quarter" idx="12"/>
          </p:nvPr>
        </p:nvSpPr>
        <p:spPr/>
        <p:txBody>
          <a:bodyPr/>
          <a:lstStyle>
            <a:lvl1pPr>
              <a:defRPr>
                <a:solidFill>
                  <a:schemeClr val="tx1"/>
                </a:solidFill>
              </a:defRPr>
            </a:lvl1pPr>
          </a:lstStyle>
          <a:p>
            <a:fld id="{AF7D43D0-0492-5C45-BF46-73D0B983B482}" type="slidenum">
              <a:rPr lang="nl-NL" smtClean="0"/>
              <a:pPr/>
              <a:t>‹nr.›</a:t>
            </a:fld>
            <a:endParaRPr lang="nl-NL" dirty="0"/>
          </a:p>
        </p:txBody>
      </p:sp>
    </p:spTree>
    <p:extLst>
      <p:ext uri="{BB962C8B-B14F-4D97-AF65-F5344CB8AC3E}">
        <p14:creationId xmlns:p14="http://schemas.microsoft.com/office/powerpoint/2010/main" val="89044243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F0F45-F852-3540-A84F-6BD8B763DFC7}"/>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720725" y="7142400"/>
            <a:ext cx="1727200" cy="374226"/>
          </a:xfrm>
          <a:prstGeom prst="rect">
            <a:avLst/>
          </a:prstGeom>
        </p:spPr>
      </p:pic>
      <p:sp>
        <p:nvSpPr>
          <p:cNvPr id="2" name="Tijdelijke aanduiding voor titel 1"/>
          <p:cNvSpPr>
            <a:spLocks noGrp="1"/>
          </p:cNvSpPr>
          <p:nvPr>
            <p:ph type="title"/>
          </p:nvPr>
        </p:nvSpPr>
        <p:spPr>
          <a:xfrm>
            <a:off x="720726" y="719766"/>
            <a:ext cx="12382500" cy="575809"/>
          </a:xfrm>
          <a:prstGeom prst="rect">
            <a:avLst/>
          </a:prstGeom>
          <a:effectLst>
            <a:glow rad="228600">
              <a:schemeClr val="accent6">
                <a:satMod val="175000"/>
                <a:alpha val="40000"/>
              </a:schemeClr>
            </a:glow>
          </a:effectLst>
        </p:spPr>
        <p:txBody>
          <a:bodyPr vert="horz" wrap="square" lIns="0" tIns="21600" rIns="0" bIns="0" rtlCol="0" anchor="t" anchorCtr="0">
            <a:spAutoFit/>
          </a:bodyPr>
          <a:lstStyle/>
          <a:p>
            <a:r>
              <a:rPr lang="nl-NL" dirty="0"/>
              <a:t>Klik om de stijl te bewerken</a:t>
            </a:r>
          </a:p>
        </p:txBody>
      </p:sp>
      <p:sp>
        <p:nvSpPr>
          <p:cNvPr id="5" name="Tijdelijke aanduiding voor voettekst 4"/>
          <p:cNvSpPr>
            <a:spLocks noGrp="1"/>
          </p:cNvSpPr>
          <p:nvPr>
            <p:ph type="ftr" sz="quarter" idx="3"/>
          </p:nvPr>
        </p:nvSpPr>
        <p:spPr>
          <a:xfrm>
            <a:off x="719932" y="287338"/>
            <a:ext cx="12383293" cy="144462"/>
          </a:xfrm>
          <a:prstGeom prst="rect">
            <a:avLst/>
          </a:prstGeom>
        </p:spPr>
        <p:txBody>
          <a:bodyPr vert="horz" lIns="0" tIns="0" rIns="0" bIns="0" rtlCol="0" anchor="b" anchorCtr="0"/>
          <a:lstStyle>
            <a:lvl1pPr algn="l">
              <a:defRPr sz="1100" b="0" cap="none" baseline="0">
                <a:solidFill>
                  <a:schemeClr val="tx2"/>
                </a:solidFill>
                <a:latin typeface="Politie Text" panose="020B0503040000020204" pitchFamily="34" charset="77"/>
                <a:cs typeface="Arial" panose="020B0604020202020204" pitchFamily="34" charset="0"/>
              </a:defRPr>
            </a:lvl1pPr>
          </a:lstStyle>
          <a:p>
            <a:r>
              <a:rPr lang="nl-NL"/>
              <a:t>Basissjabloon PowerPoint – mei 2022 – versie 1.2</a:t>
            </a:r>
            <a:endParaRPr lang="nl-NL" dirty="0"/>
          </a:p>
        </p:txBody>
      </p:sp>
      <p:sp>
        <p:nvSpPr>
          <p:cNvPr id="4" name="Tijdelijke aanduiding voor tekst 3"/>
          <p:cNvSpPr>
            <a:spLocks noGrp="1"/>
          </p:cNvSpPr>
          <p:nvPr>
            <p:ph type="body" idx="1"/>
          </p:nvPr>
        </p:nvSpPr>
        <p:spPr>
          <a:xfrm>
            <a:off x="720726" y="1727200"/>
            <a:ext cx="12382500" cy="4895849"/>
          </a:xfrm>
          <a:prstGeom prst="rect">
            <a:avLst/>
          </a:prstGeom>
        </p:spPr>
        <p:txBody>
          <a:bodyPr vert="horz" lIns="0" tIns="43200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ianummer 8">
            <a:extLst>
              <a:ext uri="{FF2B5EF4-FFF2-40B4-BE49-F238E27FC236}">
                <a16:creationId xmlns:a16="http://schemas.microsoft.com/office/drawing/2014/main" id="{DF635740-32F5-9049-B207-A1820782418D}"/>
              </a:ext>
            </a:extLst>
          </p:cNvPr>
          <p:cNvSpPr>
            <a:spLocks noGrp="1"/>
          </p:cNvSpPr>
          <p:nvPr>
            <p:ph type="sldNum" sz="quarter" idx="4"/>
          </p:nvPr>
        </p:nvSpPr>
        <p:spPr>
          <a:xfrm>
            <a:off x="9993312" y="7056438"/>
            <a:ext cx="3109913" cy="719137"/>
          </a:xfrm>
          <a:prstGeom prst="rect">
            <a:avLst/>
          </a:prstGeom>
        </p:spPr>
        <p:txBody>
          <a:bodyPr vert="horz" lIns="0" tIns="0" rIns="0" bIns="144000" rtlCol="0" anchor="ctr"/>
          <a:lstStyle>
            <a:lvl1pPr algn="r">
              <a:defRPr sz="1400">
                <a:solidFill>
                  <a:schemeClr val="tx2"/>
                </a:solidFill>
                <a:latin typeface="Politie Text" panose="020B0503040000020204" pitchFamily="34" charset="77"/>
              </a:defRPr>
            </a:lvl1pPr>
          </a:lstStyle>
          <a:p>
            <a:fld id="{AF7D43D0-0492-5C45-BF46-73D0B983B482}" type="slidenum">
              <a:rPr lang="nl-NL" smtClean="0"/>
              <a:pPr/>
              <a:t>‹nr.›</a:t>
            </a:fld>
            <a:endParaRPr lang="nl-NL" dirty="0"/>
          </a:p>
        </p:txBody>
      </p:sp>
    </p:spTree>
    <p:extLst>
      <p:ext uri="{BB962C8B-B14F-4D97-AF65-F5344CB8AC3E}">
        <p14:creationId xmlns:p14="http://schemas.microsoft.com/office/powerpoint/2010/main" val="4027679872"/>
      </p:ext>
    </p:extLst>
  </p:cSld>
  <p:clrMap bg1="lt1" tx1="dk1" bg2="lt2" tx2="dk2" accent1="accent1" accent2="accent2" accent3="accent3" accent4="accent4" accent5="accent5" accent6="accent6" hlink="hlink" folHlink="folHlink"/>
  <p:sldLayoutIdLst>
    <p:sldLayoutId id="2147483742" r:id="rId1"/>
    <p:sldLayoutId id="2147483751" r:id="rId2"/>
    <p:sldLayoutId id="2147483744" r:id="rId3"/>
    <p:sldLayoutId id="2147483755" r:id="rId4"/>
    <p:sldLayoutId id="2147483756" r:id="rId5"/>
    <p:sldLayoutId id="2147483757" r:id="rId6"/>
    <p:sldLayoutId id="2147483769" r:id="rId7"/>
    <p:sldLayoutId id="2147483770" r:id="rId8"/>
    <p:sldLayoutId id="2147483754" r:id="rId9"/>
    <p:sldLayoutId id="2147483752" r:id="rId10"/>
    <p:sldLayoutId id="2147483753" r:id="rId11"/>
    <p:sldLayoutId id="2147483771" r:id="rId12"/>
  </p:sldLayoutIdLst>
  <p:hf sldNum="0" hdr="0" dt="0"/>
  <p:txStyles>
    <p:titleStyle>
      <a:lvl1pPr algn="l" defTabSz="1382298" rtl="0" eaLnBrk="1" latinLnBrk="0" hangingPunct="1">
        <a:lnSpc>
          <a:spcPct val="90000"/>
        </a:lnSpc>
        <a:spcBef>
          <a:spcPct val="0"/>
        </a:spcBef>
        <a:buNone/>
        <a:defRPr lang="nl-NL" sz="4000" b="1" kern="1200" dirty="0">
          <a:solidFill>
            <a:schemeClr val="tx2"/>
          </a:solidFill>
          <a:effectLst>
            <a:glow>
              <a:schemeClr val="bg1">
                <a:alpha val="99000"/>
              </a:schemeClr>
            </a:glow>
          </a:effectLst>
          <a:latin typeface="Politie Text" panose="020B0503040000020204" pitchFamily="34" charset="77"/>
          <a:ea typeface="+mj-ea"/>
          <a:cs typeface="Arial" panose="020B0604020202020204" pitchFamily="34" charset="0"/>
        </a:defRPr>
      </a:lvl1pPr>
    </p:titleStyle>
    <p:bodyStyle>
      <a:lvl1pPr marL="163513" indent="-163513" algn="l" defTabSz="1382298" rtl="0" eaLnBrk="1" latinLnBrk="0" hangingPunct="1">
        <a:lnSpc>
          <a:spcPct val="100000"/>
        </a:lnSpc>
        <a:spcBef>
          <a:spcPts val="0"/>
        </a:spcBef>
        <a:spcAft>
          <a:spcPts val="600"/>
        </a:spcAft>
        <a:buFont typeface="Arial"/>
        <a:buChar char="-"/>
        <a:defRPr lang="nl-NL" sz="2400" b="0" i="0" kern="1200" dirty="0" smtClean="0">
          <a:solidFill>
            <a:schemeClr val="accent3"/>
          </a:solidFill>
          <a:effectLst>
            <a:glow>
              <a:schemeClr val="bg1">
                <a:alpha val="99000"/>
              </a:schemeClr>
            </a:glow>
          </a:effectLst>
          <a:latin typeface="Politie Text Medium" panose="020B0503040000020204" pitchFamily="34" charset="77"/>
          <a:ea typeface="+mn-ea"/>
          <a:cs typeface="Arial" panose="020B0604020202020204" pitchFamily="34" charset="0"/>
        </a:defRPr>
      </a:lvl1pPr>
      <a:lvl2pPr marL="163513" indent="-163513" algn="l" defTabSz="1382298" rtl="0" eaLnBrk="1" latinLnBrk="0" hangingPunct="1">
        <a:lnSpc>
          <a:spcPct val="100000"/>
        </a:lnSpc>
        <a:spcBef>
          <a:spcPts val="0"/>
        </a:spcBef>
        <a:spcAft>
          <a:spcPts val="600"/>
        </a:spcAft>
        <a:buFont typeface="Arial"/>
        <a:buChar char="-"/>
        <a:defRPr lang="nl-NL" sz="2400" kern="1200" dirty="0" smtClean="0">
          <a:solidFill>
            <a:schemeClr val="tx2"/>
          </a:solidFill>
          <a:effectLst>
            <a:glow>
              <a:schemeClr val="bg1">
                <a:alpha val="99000"/>
              </a:schemeClr>
            </a:glow>
          </a:effectLst>
          <a:latin typeface="Politie Text" panose="020B0503040000020204" pitchFamily="34" charset="77"/>
          <a:ea typeface="+mn-ea"/>
          <a:cs typeface="+mn-cs"/>
        </a:defRPr>
      </a:lvl2pPr>
      <a:lvl3pPr marL="190500" indent="-190500" algn="l" defTabSz="1382298" rtl="0" eaLnBrk="1" latinLnBrk="0" hangingPunct="1">
        <a:lnSpc>
          <a:spcPct val="100000"/>
        </a:lnSpc>
        <a:spcBef>
          <a:spcPts val="0"/>
        </a:spcBef>
        <a:spcAft>
          <a:spcPts val="600"/>
        </a:spcAft>
        <a:buFont typeface="Arial"/>
        <a:buChar char="-"/>
        <a:tabLst/>
        <a:defRPr lang="nl-NL" sz="1800" b="0" kern="1200" dirty="0" smtClean="0">
          <a:solidFill>
            <a:schemeClr val="tx1"/>
          </a:solidFill>
          <a:effectLst>
            <a:glow>
              <a:schemeClr val="bg1">
                <a:alpha val="99000"/>
              </a:schemeClr>
            </a:glow>
          </a:effectLst>
          <a:latin typeface="Politie Text" panose="020B0503040000020204" pitchFamily="34" charset="77"/>
          <a:ea typeface="+mn-ea"/>
          <a:cs typeface="+mn-cs"/>
        </a:defRPr>
      </a:lvl3pPr>
      <a:lvl4pPr marL="190500" indent="-190500" algn="l" defTabSz="1382298" rtl="0" eaLnBrk="1" latinLnBrk="0" hangingPunct="1">
        <a:lnSpc>
          <a:spcPct val="100000"/>
        </a:lnSpc>
        <a:spcBef>
          <a:spcPts val="0"/>
        </a:spcBef>
        <a:spcAft>
          <a:spcPts val="600"/>
        </a:spcAft>
        <a:buFont typeface="Arial"/>
        <a:buChar char="-"/>
        <a:tabLst/>
        <a:defRPr lang="nl-NL" sz="1600" kern="1200" dirty="0" smtClean="0">
          <a:solidFill>
            <a:schemeClr val="tx1"/>
          </a:solidFill>
          <a:effectLst>
            <a:glow>
              <a:schemeClr val="bg1">
                <a:alpha val="99000"/>
              </a:schemeClr>
            </a:glow>
          </a:effectLst>
          <a:latin typeface="Politie Text" panose="020B0503040000020204" pitchFamily="34" charset="77"/>
          <a:ea typeface="+mn-ea"/>
          <a:cs typeface="+mn-cs"/>
        </a:defRPr>
      </a:lvl4pPr>
      <a:lvl5pPr marL="171450" indent="-171450" algn="l" defTabSz="1382298" rtl="0" eaLnBrk="1" latinLnBrk="0" hangingPunct="1">
        <a:lnSpc>
          <a:spcPct val="100000"/>
        </a:lnSpc>
        <a:spcBef>
          <a:spcPts val="0"/>
        </a:spcBef>
        <a:spcAft>
          <a:spcPts val="600"/>
        </a:spcAft>
        <a:buFont typeface="Arial"/>
        <a:buChar char="-"/>
        <a:defRPr lang="nl-NL" sz="1400" kern="1200" dirty="0" smtClean="0">
          <a:solidFill>
            <a:schemeClr val="tx1"/>
          </a:solidFill>
          <a:effectLst>
            <a:glow>
              <a:schemeClr val="bg1">
                <a:alpha val="99000"/>
              </a:schemeClr>
            </a:glow>
          </a:effectLst>
          <a:latin typeface="Politie Text" panose="020B0503040000020204" pitchFamily="34" charset="77"/>
          <a:ea typeface="+mn-ea"/>
          <a:cs typeface="+mn-cs"/>
        </a:defRPr>
      </a:lvl5pPr>
      <a:lvl6pPr marL="3801321" indent="-345575" algn="l" defTabSz="1382298" rtl="0" eaLnBrk="1" latinLnBrk="0" hangingPunct="1">
        <a:spcBef>
          <a:spcPct val="20000"/>
        </a:spcBef>
        <a:buFont typeface="Arial" panose="020B0604020202020204" pitchFamily="34" charset="0"/>
        <a:buChar char="•"/>
        <a:defRPr sz="3023" kern="1200">
          <a:solidFill>
            <a:schemeClr val="tx1"/>
          </a:solidFill>
          <a:latin typeface="+mn-lt"/>
          <a:ea typeface="+mn-ea"/>
          <a:cs typeface="+mn-cs"/>
        </a:defRPr>
      </a:lvl6pPr>
      <a:lvl7pPr marL="4492470" indent="-345575" algn="l" defTabSz="1382298" rtl="0" eaLnBrk="1" latinLnBrk="0" hangingPunct="1">
        <a:spcBef>
          <a:spcPct val="20000"/>
        </a:spcBef>
        <a:buFont typeface="Arial" panose="020B0604020202020204" pitchFamily="34" charset="0"/>
        <a:buChar char="•"/>
        <a:defRPr sz="3023" kern="1200">
          <a:solidFill>
            <a:schemeClr val="tx1"/>
          </a:solidFill>
          <a:latin typeface="+mn-lt"/>
          <a:ea typeface="+mn-ea"/>
          <a:cs typeface="+mn-cs"/>
        </a:defRPr>
      </a:lvl7pPr>
      <a:lvl8pPr marL="5183619" indent="-345575" algn="l" defTabSz="1382298" rtl="0" eaLnBrk="1" latinLnBrk="0" hangingPunct="1">
        <a:spcBef>
          <a:spcPct val="20000"/>
        </a:spcBef>
        <a:buFont typeface="Arial" panose="020B0604020202020204" pitchFamily="34" charset="0"/>
        <a:buChar char="•"/>
        <a:defRPr sz="3023" kern="1200">
          <a:solidFill>
            <a:schemeClr val="tx1"/>
          </a:solidFill>
          <a:latin typeface="+mn-lt"/>
          <a:ea typeface="+mn-ea"/>
          <a:cs typeface="+mn-cs"/>
        </a:defRPr>
      </a:lvl8pPr>
      <a:lvl9pPr marL="5874769" indent="-345575" algn="l" defTabSz="1382298" rtl="0" eaLnBrk="1" latinLnBrk="0" hangingPunct="1">
        <a:spcBef>
          <a:spcPct val="20000"/>
        </a:spcBef>
        <a:buFont typeface="Arial" panose="020B0604020202020204" pitchFamily="34" charset="0"/>
        <a:buChar char="•"/>
        <a:defRPr sz="3023" kern="1200">
          <a:solidFill>
            <a:schemeClr val="tx1"/>
          </a:solidFill>
          <a:latin typeface="+mn-lt"/>
          <a:ea typeface="+mn-ea"/>
          <a:cs typeface="+mn-cs"/>
        </a:defRPr>
      </a:lvl9pPr>
    </p:bodyStyle>
    <p:otherStyle>
      <a:defPPr>
        <a:defRPr lang="nl-NL"/>
      </a:defPPr>
      <a:lvl1pPr marL="0" algn="l" defTabSz="1382298" rtl="0" eaLnBrk="1" latinLnBrk="0" hangingPunct="1">
        <a:defRPr sz="2721" kern="1200">
          <a:solidFill>
            <a:schemeClr val="tx1"/>
          </a:solidFill>
          <a:latin typeface="+mn-lt"/>
          <a:ea typeface="+mn-ea"/>
          <a:cs typeface="+mn-cs"/>
        </a:defRPr>
      </a:lvl1pPr>
      <a:lvl2pPr marL="691149" algn="l" defTabSz="1382298" rtl="0" eaLnBrk="1" latinLnBrk="0" hangingPunct="1">
        <a:defRPr sz="2721" kern="1200">
          <a:solidFill>
            <a:schemeClr val="tx1"/>
          </a:solidFill>
          <a:latin typeface="+mn-lt"/>
          <a:ea typeface="+mn-ea"/>
          <a:cs typeface="+mn-cs"/>
        </a:defRPr>
      </a:lvl2pPr>
      <a:lvl3pPr marL="1382298" algn="l" defTabSz="1382298" rtl="0" eaLnBrk="1" latinLnBrk="0" hangingPunct="1">
        <a:defRPr sz="2721" kern="1200">
          <a:solidFill>
            <a:schemeClr val="tx1"/>
          </a:solidFill>
          <a:latin typeface="+mn-lt"/>
          <a:ea typeface="+mn-ea"/>
          <a:cs typeface="+mn-cs"/>
        </a:defRPr>
      </a:lvl3pPr>
      <a:lvl4pPr marL="2073448" algn="l" defTabSz="1382298" rtl="0" eaLnBrk="1" latinLnBrk="0" hangingPunct="1">
        <a:defRPr sz="2721" kern="1200">
          <a:solidFill>
            <a:schemeClr val="tx1"/>
          </a:solidFill>
          <a:latin typeface="+mn-lt"/>
          <a:ea typeface="+mn-ea"/>
          <a:cs typeface="+mn-cs"/>
        </a:defRPr>
      </a:lvl4pPr>
      <a:lvl5pPr marL="2764597" algn="l" defTabSz="1382298" rtl="0" eaLnBrk="1" latinLnBrk="0" hangingPunct="1">
        <a:defRPr sz="2721" kern="1200">
          <a:solidFill>
            <a:schemeClr val="tx1"/>
          </a:solidFill>
          <a:latin typeface="+mn-lt"/>
          <a:ea typeface="+mn-ea"/>
          <a:cs typeface="+mn-cs"/>
        </a:defRPr>
      </a:lvl5pPr>
      <a:lvl6pPr marL="3455746" algn="l" defTabSz="1382298" rtl="0" eaLnBrk="1" latinLnBrk="0" hangingPunct="1">
        <a:defRPr sz="2721" kern="1200">
          <a:solidFill>
            <a:schemeClr val="tx1"/>
          </a:solidFill>
          <a:latin typeface="+mn-lt"/>
          <a:ea typeface="+mn-ea"/>
          <a:cs typeface="+mn-cs"/>
        </a:defRPr>
      </a:lvl6pPr>
      <a:lvl7pPr marL="4146895" algn="l" defTabSz="1382298" rtl="0" eaLnBrk="1" latinLnBrk="0" hangingPunct="1">
        <a:defRPr sz="2721" kern="1200">
          <a:solidFill>
            <a:schemeClr val="tx1"/>
          </a:solidFill>
          <a:latin typeface="+mn-lt"/>
          <a:ea typeface="+mn-ea"/>
          <a:cs typeface="+mn-cs"/>
        </a:defRPr>
      </a:lvl7pPr>
      <a:lvl8pPr marL="4838045" algn="l" defTabSz="1382298" rtl="0" eaLnBrk="1" latinLnBrk="0" hangingPunct="1">
        <a:defRPr sz="2721" kern="1200">
          <a:solidFill>
            <a:schemeClr val="tx1"/>
          </a:solidFill>
          <a:latin typeface="+mn-lt"/>
          <a:ea typeface="+mn-ea"/>
          <a:cs typeface="+mn-cs"/>
        </a:defRPr>
      </a:lvl8pPr>
      <a:lvl9pPr marL="5529194" algn="l" defTabSz="1382298" rtl="0" eaLnBrk="1" latinLnBrk="0" hangingPunct="1">
        <a:defRPr sz="2721" kern="1200">
          <a:solidFill>
            <a:schemeClr val="tx1"/>
          </a:solidFill>
          <a:latin typeface="+mn-lt"/>
          <a:ea typeface="+mn-ea"/>
          <a:cs typeface="+mn-cs"/>
        </a:defRPr>
      </a:lvl9pPr>
    </p:otherStyle>
  </p:txStyles>
  <p:extLst>
    <p:ext uri="{27BBF7A9-308A-43DC-89C8-2F10F3537804}">
      <p15:sldGuideLst xmlns:p15="http://schemas.microsoft.com/office/powerpoint/2012/main">
        <p15:guide id="3" pos="4263" userDrawn="1">
          <p15:clr>
            <a:srgbClr val="C35EA4"/>
          </p15:clr>
        </p15:guide>
        <p15:guide id="4" pos="6985" userDrawn="1">
          <p15:clr>
            <a:srgbClr val="C35EA4"/>
          </p15:clr>
        </p15:guide>
        <p15:guide id="5" pos="8254" userDrawn="1">
          <p15:clr>
            <a:srgbClr val="F26B43"/>
          </p15:clr>
        </p15:guide>
        <p15:guide id="6" pos="7166" userDrawn="1">
          <p15:clr>
            <a:srgbClr val="C35EA4"/>
          </p15:clr>
        </p15:guide>
        <p15:guide id="7" pos="3084" userDrawn="1">
          <p15:clr>
            <a:srgbClr val="C35EA4"/>
          </p15:clr>
        </p15:guide>
        <p15:guide id="11" pos="635" userDrawn="1">
          <p15:clr>
            <a:srgbClr val="9FCC3B"/>
          </p15:clr>
        </p15:guide>
        <p15:guide id="13" pos="1723" userDrawn="1">
          <p15:clr>
            <a:srgbClr val="C35EA4"/>
          </p15:clr>
        </p15:guide>
        <p15:guide id="18" pos="5624" userDrawn="1">
          <p15:clr>
            <a:srgbClr val="C35EA4"/>
          </p15:clr>
        </p15:guide>
        <p15:guide id="19" pos="5805" userDrawn="1">
          <p15:clr>
            <a:srgbClr val="C35EA4"/>
          </p15:clr>
        </p15:guide>
        <p15:guide id="24" pos="1542" userDrawn="1">
          <p15:clr>
            <a:srgbClr val="C35EA4"/>
          </p15:clr>
        </p15:guide>
        <p15:guide id="29" orient="horz" pos="2358" userDrawn="1">
          <p15:clr>
            <a:srgbClr val="A4A3A4"/>
          </p15:clr>
        </p15:guide>
        <p15:guide id="30" orient="horz" pos="2540" userDrawn="1">
          <p15:clr>
            <a:srgbClr val="A4A3A4"/>
          </p15:clr>
        </p15:guide>
        <p15:guide id="31" orient="horz" pos="4172" userDrawn="1">
          <p15:clr>
            <a:srgbClr val="F26B43"/>
          </p15:clr>
        </p15:guide>
        <p15:guide id="35" pos="2903" userDrawn="1">
          <p15:clr>
            <a:srgbClr val="C35EA4"/>
          </p15:clr>
        </p15:guide>
        <p15:guide id="40" pos="4454" userDrawn="1">
          <p15:clr>
            <a:srgbClr val="C35EA4"/>
          </p15:clr>
        </p15:guide>
        <p15:guide id="45" orient="horz" pos="181" userDrawn="1">
          <p15:clr>
            <a:srgbClr val="A4A3A4"/>
          </p15:clr>
        </p15:guide>
        <p15:guide id="47" orient="horz" pos="272" userDrawn="1">
          <p15:clr>
            <a:srgbClr val="547EBF"/>
          </p15:clr>
        </p15:guide>
        <p15:guide id="48" orient="horz" pos="1088" userDrawn="1">
          <p15:clr>
            <a:srgbClr val="547EBF"/>
          </p15:clr>
        </p15:guide>
        <p15:guide id="50" pos="1361" userDrawn="1">
          <p15:clr>
            <a:srgbClr val="9FCC3B"/>
          </p15:clr>
        </p15:guide>
        <p15:guide id="51" pos="1905" userDrawn="1">
          <p15:clr>
            <a:srgbClr val="9FCC3B"/>
          </p15:clr>
        </p15:guide>
        <p15:guide id="52" pos="2721" userDrawn="1">
          <p15:clr>
            <a:srgbClr val="9FCC3B"/>
          </p15:clr>
        </p15:guide>
        <p15:guide id="53" pos="3265" userDrawn="1">
          <p15:clr>
            <a:srgbClr val="9FCC3B"/>
          </p15:clr>
        </p15:guide>
        <p15:guide id="57" pos="454" userDrawn="1">
          <p15:clr>
            <a:srgbClr val="F26B43"/>
          </p15:clr>
        </p15:guide>
        <p15:guide id="58" pos="8073" userDrawn="1">
          <p15:clr>
            <a:srgbClr val="9FCC3B"/>
          </p15:clr>
        </p15:guide>
        <p15:guide id="59" pos="4082" userDrawn="1">
          <p15:clr>
            <a:srgbClr val="9FCC3B"/>
          </p15:clr>
        </p15:guide>
        <p15:guide id="61" pos="5987" userDrawn="1">
          <p15:clr>
            <a:srgbClr val="9FCC3B"/>
          </p15:clr>
        </p15:guide>
        <p15:guide id="62" pos="6803" userDrawn="1">
          <p15:clr>
            <a:srgbClr val="9FCC3B"/>
          </p15:clr>
        </p15:guide>
        <p15:guide id="63" pos="7347" userDrawn="1">
          <p15:clr>
            <a:srgbClr val="9FCC3B"/>
          </p15:clr>
        </p15:guide>
        <p15:guide id="65" orient="horz" pos="4626" userDrawn="1">
          <p15:clr>
            <a:srgbClr val="A4A3A4"/>
          </p15:clr>
        </p15:guide>
        <p15:guide id="66" pos="4808" userDrawn="1">
          <p15:clr>
            <a:srgbClr val="A4A3A4"/>
          </p15:clr>
        </p15:guide>
        <p15:guide id="67" pos="5080" userDrawn="1">
          <p15:clr>
            <a:srgbClr val="A4A3A4"/>
          </p15:clr>
        </p15:guide>
        <p15:guide id="68" pos="5443" userDrawn="1">
          <p15:clr>
            <a:srgbClr val="9FCC3B"/>
          </p15:clr>
        </p15:guide>
        <p15:guide id="69" orient="horz" pos="453" userDrawn="1">
          <p15:clr>
            <a:srgbClr val="F26B43"/>
          </p15:clr>
        </p15:guide>
        <p15:guide id="70" orient="horz" pos="4445" userDrawn="1">
          <p15:clr>
            <a:srgbClr val="F26B43"/>
          </p15:clr>
        </p15:guide>
        <p15:guide id="71" pos="4626"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2.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7.png"/><Relationship Id="rId5" Type="http://schemas.openxmlformats.org/officeDocument/2006/relationships/image" Target="../media/image20.png"/><Relationship Id="rId15" Type="http://schemas.openxmlformats.org/officeDocument/2006/relationships/image" Target="../media/image31.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specifieke-aandacht-en-zorg@politie.nl" TargetMode="Externa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720725" y="703115"/>
            <a:ext cx="9215586" cy="1786607"/>
          </a:xfrm>
        </p:spPr>
        <p:txBody>
          <a:bodyPr/>
          <a:lstStyle/>
          <a:p>
            <a:r>
              <a:rPr lang="nl-NL" dirty="0"/>
              <a:t>Programma Specifieke </a:t>
            </a:r>
            <a:r>
              <a:rPr lang="nl-NL"/>
              <a:t>Aandacht en </a:t>
            </a:r>
            <a:r>
              <a:rPr lang="nl-NL" dirty="0"/>
              <a:t>Zorg</a:t>
            </a:r>
          </a:p>
        </p:txBody>
      </p:sp>
      <p:sp>
        <p:nvSpPr>
          <p:cNvPr id="4" name="Tijdelijke aanduiding voor tekst 3">
            <a:extLst>
              <a:ext uri="{FF2B5EF4-FFF2-40B4-BE49-F238E27FC236}">
                <a16:creationId xmlns:a16="http://schemas.microsoft.com/office/drawing/2014/main" id="{B888051E-151E-7F41-9E4A-936A4059CD9C}"/>
              </a:ext>
            </a:extLst>
          </p:cNvPr>
          <p:cNvSpPr>
            <a:spLocks noGrp="1"/>
          </p:cNvSpPr>
          <p:nvPr>
            <p:ph type="body" sz="quarter" idx="10"/>
          </p:nvPr>
        </p:nvSpPr>
        <p:spPr/>
        <p:txBody>
          <a:bodyPr/>
          <a:lstStyle/>
          <a:p>
            <a:endParaRPr lang="nl-NL" dirty="0"/>
          </a:p>
        </p:txBody>
      </p:sp>
      <p:sp>
        <p:nvSpPr>
          <p:cNvPr id="7" name="Ondertitel 5">
            <a:extLst>
              <a:ext uri="{FF2B5EF4-FFF2-40B4-BE49-F238E27FC236}">
                <a16:creationId xmlns:a16="http://schemas.microsoft.com/office/drawing/2014/main" id="{AA0DBFC2-1BE3-0913-76E4-9F8CB374CA9D}"/>
              </a:ext>
            </a:extLst>
          </p:cNvPr>
          <p:cNvSpPr txBox="1">
            <a:spLocks/>
          </p:cNvSpPr>
          <p:nvPr/>
        </p:nvSpPr>
        <p:spPr>
          <a:xfrm>
            <a:off x="791295" y="2663651"/>
            <a:ext cx="4608512" cy="1544214"/>
          </a:xfrm>
          <a:prstGeom prst="rect">
            <a:avLst/>
          </a:prstGeom>
          <a:noFill/>
          <a:ln w="12700">
            <a:noFill/>
          </a:ln>
          <a:effectLst/>
        </p:spPr>
        <p:txBody>
          <a:bodyPr vert="horz" wrap="square" lIns="0" tIns="432000" rIns="0" bIns="0" rtlCol="0" anchor="t" anchorCtr="0">
            <a:spAutoFit/>
          </a:bodyPr>
          <a:lstStyle>
            <a:lvl1pPr marL="0" indent="0" algn="l" defTabSz="1382298" rtl="0" eaLnBrk="1" latinLnBrk="0" hangingPunct="1">
              <a:lnSpc>
                <a:spcPct val="100000"/>
              </a:lnSpc>
              <a:spcBef>
                <a:spcPts val="0"/>
              </a:spcBef>
              <a:spcAft>
                <a:spcPts val="600"/>
              </a:spcAft>
              <a:buFont typeface="Wingdings" pitchFamily="2" charset="2"/>
              <a:buNone/>
              <a:defRPr lang="nl-NL" sz="3200" b="0" i="0" kern="1200">
                <a:solidFill>
                  <a:schemeClr val="accent3"/>
                </a:solidFill>
                <a:effectLst>
                  <a:glow>
                    <a:schemeClr val="bg1">
                      <a:alpha val="99000"/>
                    </a:schemeClr>
                  </a:glow>
                </a:effectLst>
                <a:latin typeface="Politie Text Medium" panose="020B0503040000020204" pitchFamily="34" charset="77"/>
                <a:ea typeface="+mn-ea"/>
                <a:cs typeface="Arial" panose="020B0604020202020204" pitchFamily="34" charset="0"/>
              </a:defRPr>
            </a:lvl1pPr>
            <a:lvl2pPr marL="163513" indent="-163513" algn="l" defTabSz="1382298" rtl="0" eaLnBrk="1" latinLnBrk="0" hangingPunct="1">
              <a:lnSpc>
                <a:spcPct val="100000"/>
              </a:lnSpc>
              <a:spcBef>
                <a:spcPts val="0"/>
              </a:spcBef>
              <a:spcAft>
                <a:spcPts val="600"/>
              </a:spcAft>
              <a:buFont typeface="Arial"/>
              <a:buChar char="-"/>
              <a:defRPr lang="nl-NL" sz="2400" kern="1200" dirty="0" smtClean="0">
                <a:solidFill>
                  <a:schemeClr val="tx2"/>
                </a:solidFill>
                <a:effectLst>
                  <a:glow>
                    <a:schemeClr val="bg1">
                      <a:alpha val="99000"/>
                    </a:schemeClr>
                  </a:glow>
                </a:effectLst>
                <a:latin typeface="Politie Text" panose="020B0503040000020204" pitchFamily="34" charset="77"/>
                <a:ea typeface="+mn-ea"/>
                <a:cs typeface="+mn-cs"/>
              </a:defRPr>
            </a:lvl2pPr>
            <a:lvl3pPr marL="190500" indent="-190500" algn="l" defTabSz="1382298" rtl="0" eaLnBrk="1" latinLnBrk="0" hangingPunct="1">
              <a:lnSpc>
                <a:spcPct val="100000"/>
              </a:lnSpc>
              <a:spcBef>
                <a:spcPts val="0"/>
              </a:spcBef>
              <a:spcAft>
                <a:spcPts val="600"/>
              </a:spcAft>
              <a:buFont typeface="Arial"/>
              <a:buChar char="-"/>
              <a:tabLst/>
              <a:defRPr lang="nl-NL" sz="1800" b="0" kern="1200" dirty="0" smtClean="0">
                <a:solidFill>
                  <a:schemeClr val="tx1"/>
                </a:solidFill>
                <a:effectLst>
                  <a:glow>
                    <a:schemeClr val="bg1">
                      <a:alpha val="99000"/>
                    </a:schemeClr>
                  </a:glow>
                </a:effectLst>
                <a:latin typeface="Politie Text" panose="020B0503040000020204" pitchFamily="34" charset="77"/>
                <a:ea typeface="+mn-ea"/>
                <a:cs typeface="+mn-cs"/>
              </a:defRPr>
            </a:lvl3pPr>
            <a:lvl4pPr marL="190500" indent="-190500" algn="l" defTabSz="1382298" rtl="0" eaLnBrk="1" latinLnBrk="0" hangingPunct="1">
              <a:lnSpc>
                <a:spcPct val="100000"/>
              </a:lnSpc>
              <a:spcBef>
                <a:spcPts val="0"/>
              </a:spcBef>
              <a:spcAft>
                <a:spcPts val="600"/>
              </a:spcAft>
              <a:buFont typeface="Arial"/>
              <a:buChar char="-"/>
              <a:tabLst/>
              <a:defRPr lang="nl-NL" sz="1600" kern="1200" dirty="0" smtClean="0">
                <a:solidFill>
                  <a:schemeClr val="tx1"/>
                </a:solidFill>
                <a:effectLst>
                  <a:glow>
                    <a:schemeClr val="bg1">
                      <a:alpha val="99000"/>
                    </a:schemeClr>
                  </a:glow>
                </a:effectLst>
                <a:latin typeface="Politie Text" panose="020B0503040000020204" pitchFamily="34" charset="77"/>
                <a:ea typeface="+mn-ea"/>
                <a:cs typeface="+mn-cs"/>
              </a:defRPr>
            </a:lvl4pPr>
            <a:lvl5pPr marL="171450" indent="-171450" algn="l" defTabSz="1382298" rtl="0" eaLnBrk="1" latinLnBrk="0" hangingPunct="1">
              <a:lnSpc>
                <a:spcPct val="100000"/>
              </a:lnSpc>
              <a:spcBef>
                <a:spcPts val="0"/>
              </a:spcBef>
              <a:spcAft>
                <a:spcPts val="600"/>
              </a:spcAft>
              <a:buFont typeface="Arial"/>
              <a:buChar char="-"/>
              <a:defRPr lang="nl-NL" sz="1400" kern="1200" dirty="0" smtClean="0">
                <a:solidFill>
                  <a:schemeClr val="tx1"/>
                </a:solidFill>
                <a:effectLst>
                  <a:glow>
                    <a:schemeClr val="bg1">
                      <a:alpha val="99000"/>
                    </a:schemeClr>
                  </a:glow>
                </a:effectLst>
                <a:latin typeface="Politie Text" panose="020B0503040000020204" pitchFamily="34" charset="77"/>
                <a:ea typeface="+mn-ea"/>
                <a:cs typeface="+mn-cs"/>
              </a:defRPr>
            </a:lvl5pPr>
            <a:lvl6pPr marL="3801321" indent="-345575" algn="l" defTabSz="1382298" rtl="0" eaLnBrk="1" latinLnBrk="0" hangingPunct="1">
              <a:spcBef>
                <a:spcPct val="20000"/>
              </a:spcBef>
              <a:buFont typeface="Arial" panose="020B0604020202020204" pitchFamily="34" charset="0"/>
              <a:buChar char="•"/>
              <a:defRPr sz="3023" kern="1200">
                <a:solidFill>
                  <a:schemeClr val="tx1"/>
                </a:solidFill>
                <a:latin typeface="+mn-lt"/>
                <a:ea typeface="+mn-ea"/>
                <a:cs typeface="+mn-cs"/>
              </a:defRPr>
            </a:lvl6pPr>
            <a:lvl7pPr marL="4492470" indent="-345575" algn="l" defTabSz="1382298" rtl="0" eaLnBrk="1" latinLnBrk="0" hangingPunct="1">
              <a:spcBef>
                <a:spcPct val="20000"/>
              </a:spcBef>
              <a:buFont typeface="Arial" panose="020B0604020202020204" pitchFamily="34" charset="0"/>
              <a:buChar char="•"/>
              <a:defRPr sz="3023" kern="1200">
                <a:solidFill>
                  <a:schemeClr val="tx1"/>
                </a:solidFill>
                <a:latin typeface="+mn-lt"/>
                <a:ea typeface="+mn-ea"/>
                <a:cs typeface="+mn-cs"/>
              </a:defRPr>
            </a:lvl7pPr>
            <a:lvl8pPr marL="5183619" indent="-345575" algn="l" defTabSz="1382298" rtl="0" eaLnBrk="1" latinLnBrk="0" hangingPunct="1">
              <a:spcBef>
                <a:spcPct val="20000"/>
              </a:spcBef>
              <a:buFont typeface="Arial" panose="020B0604020202020204" pitchFamily="34" charset="0"/>
              <a:buChar char="•"/>
              <a:defRPr sz="3023" kern="1200">
                <a:solidFill>
                  <a:schemeClr val="tx1"/>
                </a:solidFill>
                <a:latin typeface="+mn-lt"/>
                <a:ea typeface="+mn-ea"/>
                <a:cs typeface="+mn-cs"/>
              </a:defRPr>
            </a:lvl8pPr>
            <a:lvl9pPr marL="5874769" indent="-345575" algn="l" defTabSz="1382298" rtl="0" eaLnBrk="1" latinLnBrk="0" hangingPunct="1">
              <a:spcBef>
                <a:spcPct val="20000"/>
              </a:spcBef>
              <a:buFont typeface="Arial" panose="020B0604020202020204" pitchFamily="34" charset="0"/>
              <a:buChar char="•"/>
              <a:defRPr sz="3023" kern="1200">
                <a:solidFill>
                  <a:schemeClr val="tx1"/>
                </a:solidFill>
                <a:latin typeface="+mn-lt"/>
                <a:ea typeface="+mn-ea"/>
                <a:cs typeface="+mn-cs"/>
              </a:defRPr>
            </a:lvl9pPr>
          </a:lstStyle>
          <a:p>
            <a:r>
              <a:rPr lang="nl-NL" sz="3600" dirty="0"/>
              <a:t>Eenheidsportefeuillehouder Zorg (EPZ) </a:t>
            </a:r>
          </a:p>
        </p:txBody>
      </p:sp>
    </p:spTree>
    <p:extLst>
      <p:ext uri="{BB962C8B-B14F-4D97-AF65-F5344CB8AC3E}">
        <p14:creationId xmlns:p14="http://schemas.microsoft.com/office/powerpoint/2010/main" val="226971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06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32A9F71-5BCD-CB15-72F9-46B75FB6B663}"/>
              </a:ext>
            </a:extLst>
          </p:cNvPr>
          <p:cNvSpPr>
            <a:spLocks noGrp="1"/>
          </p:cNvSpPr>
          <p:nvPr>
            <p:ph type="title"/>
          </p:nvPr>
        </p:nvSpPr>
        <p:spPr/>
        <p:txBody>
          <a:bodyPr/>
          <a:lstStyle/>
          <a:p>
            <a:r>
              <a:rPr lang="nl-NL" dirty="0"/>
              <a:t>19 opdrachten </a:t>
            </a:r>
          </a:p>
        </p:txBody>
      </p:sp>
      <p:graphicFrame>
        <p:nvGraphicFramePr>
          <p:cNvPr id="7" name="Tabel 7">
            <a:extLst>
              <a:ext uri="{FF2B5EF4-FFF2-40B4-BE49-F238E27FC236}">
                <a16:creationId xmlns:a16="http://schemas.microsoft.com/office/drawing/2014/main" id="{FE67A667-6978-3B97-3EB8-ABDAB3CA3BA3}"/>
              </a:ext>
            </a:extLst>
          </p:cNvPr>
          <p:cNvGraphicFramePr>
            <a:graphicFrameLocks noGrp="1"/>
          </p:cNvGraphicFramePr>
          <p:nvPr/>
        </p:nvGraphicFramePr>
        <p:xfrm>
          <a:off x="431255" y="2002819"/>
          <a:ext cx="13033448" cy="4635615"/>
        </p:xfrm>
        <a:graphic>
          <a:graphicData uri="http://schemas.openxmlformats.org/drawingml/2006/table">
            <a:tbl>
              <a:tblPr firstRow="1" bandRow="1">
                <a:tableStyleId>{5DA37D80-6434-44D0-A028-1B22A696006F}</a:tableStyleId>
              </a:tblPr>
              <a:tblGrid>
                <a:gridCol w="6555746">
                  <a:extLst>
                    <a:ext uri="{9D8B030D-6E8A-4147-A177-3AD203B41FA5}">
                      <a16:colId xmlns:a16="http://schemas.microsoft.com/office/drawing/2014/main" val="1955314607"/>
                    </a:ext>
                  </a:extLst>
                </a:gridCol>
                <a:gridCol w="6477702">
                  <a:extLst>
                    <a:ext uri="{9D8B030D-6E8A-4147-A177-3AD203B41FA5}">
                      <a16:colId xmlns:a16="http://schemas.microsoft.com/office/drawing/2014/main" val="998184301"/>
                    </a:ext>
                  </a:extLst>
                </a:gridCol>
              </a:tblGrid>
              <a:tr h="370149">
                <a:tc>
                  <a:txBody>
                    <a:bodyPr/>
                    <a:lstStyle/>
                    <a:p>
                      <a:r>
                        <a:rPr lang="nl-NL" sz="1800" b="0" dirty="0">
                          <a:solidFill>
                            <a:schemeClr val="tx1"/>
                          </a:solidFill>
                        </a:rPr>
                        <a:t>1. Implementatie Nieuwe stelsel </a:t>
                      </a:r>
                    </a:p>
                  </a:txBody>
                  <a:tcPr/>
                </a:tc>
                <a:tc>
                  <a:txBody>
                    <a:bodyPr/>
                    <a:lstStyle/>
                    <a:p>
                      <a:r>
                        <a:rPr lang="nl-NL" sz="1800" b="0" dirty="0">
                          <a:solidFill>
                            <a:schemeClr val="tx1"/>
                          </a:solidFill>
                        </a:rPr>
                        <a:t>11. Verstevigen herplaatsingscommissies </a:t>
                      </a:r>
                    </a:p>
                  </a:txBody>
                  <a:tcPr/>
                </a:tc>
                <a:extLst>
                  <a:ext uri="{0D108BD9-81ED-4DB2-BD59-A6C34878D82A}">
                    <a16:rowId xmlns:a16="http://schemas.microsoft.com/office/drawing/2014/main" val="135811928"/>
                  </a:ext>
                </a:extLst>
              </a:tr>
              <a:tr h="370149">
                <a:tc>
                  <a:txBody>
                    <a:bodyPr/>
                    <a:lstStyle/>
                    <a:p>
                      <a:r>
                        <a:rPr lang="nl-NL" sz="1800" dirty="0">
                          <a:solidFill>
                            <a:schemeClr val="tx1"/>
                          </a:solidFill>
                        </a:rPr>
                        <a:t>2. Doorontwikkeling re-integratie en plaatsingsbeleid </a:t>
                      </a:r>
                    </a:p>
                  </a:txBody>
                  <a:tcPr/>
                </a:tc>
                <a:tc>
                  <a:txBody>
                    <a:bodyPr/>
                    <a:lstStyle/>
                    <a:p>
                      <a:r>
                        <a:rPr lang="nl-NL" sz="1800" dirty="0">
                          <a:solidFill>
                            <a:schemeClr val="tx1"/>
                          </a:solidFill>
                        </a:rPr>
                        <a:t>12. </a:t>
                      </a:r>
                      <a:r>
                        <a:rPr lang="nl-NL" sz="1800" b="1" dirty="0">
                          <a:solidFill>
                            <a:schemeClr val="tx1"/>
                          </a:solidFill>
                        </a:rPr>
                        <a:t>Zorg- en re-integratieoverleg </a:t>
                      </a:r>
                    </a:p>
                  </a:txBody>
                  <a:tcPr/>
                </a:tc>
                <a:extLst>
                  <a:ext uri="{0D108BD9-81ED-4DB2-BD59-A6C34878D82A}">
                    <a16:rowId xmlns:a16="http://schemas.microsoft.com/office/drawing/2014/main" val="3620069476"/>
                  </a:ext>
                </a:extLst>
              </a:tr>
              <a:tr h="370149">
                <a:tc>
                  <a:txBody>
                    <a:bodyPr/>
                    <a:lstStyle/>
                    <a:p>
                      <a:r>
                        <a:rPr lang="nl-NL" sz="1800" dirty="0">
                          <a:solidFill>
                            <a:schemeClr val="tx1"/>
                          </a:solidFill>
                        </a:rPr>
                        <a:t>3. </a:t>
                      </a:r>
                      <a:r>
                        <a:rPr lang="nl-NL" sz="1800" b="1" dirty="0">
                          <a:solidFill>
                            <a:schemeClr val="tx1"/>
                          </a:solidFill>
                        </a:rPr>
                        <a:t>Visie op gezond politiewerk</a:t>
                      </a:r>
                    </a:p>
                  </a:txBody>
                  <a:tcPr/>
                </a:tc>
                <a:tc>
                  <a:txBody>
                    <a:bodyPr/>
                    <a:lstStyle/>
                    <a:p>
                      <a:pPr marL="0" marR="0" lvl="0" indent="0" algn="l" defTabSz="1382298" rtl="0" eaLnBrk="1" fontAlgn="auto" latinLnBrk="0" hangingPunct="1">
                        <a:lnSpc>
                          <a:spcPct val="100000"/>
                        </a:lnSpc>
                        <a:spcBef>
                          <a:spcPts val="0"/>
                        </a:spcBef>
                        <a:spcAft>
                          <a:spcPts val="0"/>
                        </a:spcAft>
                        <a:buClrTx/>
                        <a:buSzTx/>
                        <a:buFontTx/>
                        <a:buNone/>
                        <a:tabLst/>
                        <a:defRPr/>
                      </a:pPr>
                      <a:r>
                        <a:rPr lang="nl-NL" sz="1800" dirty="0">
                          <a:solidFill>
                            <a:schemeClr val="tx1"/>
                          </a:solidFill>
                        </a:rPr>
                        <a:t>13. </a:t>
                      </a:r>
                      <a:r>
                        <a:rPr kumimoji="0" lang="nl-NL" sz="1800" b="0" u="none" strike="noStrike" kern="1200" cap="none" spc="0" normalizeH="0" baseline="0" noProof="0" dirty="0">
                          <a:ln>
                            <a:noFill/>
                          </a:ln>
                          <a:solidFill>
                            <a:schemeClr val="tx1"/>
                          </a:solidFill>
                          <a:effectLst/>
                          <a:uLnTx/>
                          <a:uFillTx/>
                        </a:rPr>
                        <a:t>Opdrachten uitzetten bij de eenheden</a:t>
                      </a:r>
                      <a:endParaRPr kumimoji="0" lang="nl-NL" sz="18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3854434887"/>
                  </a:ext>
                </a:extLst>
              </a:tr>
              <a:tr h="638888">
                <a:tc>
                  <a:txBody>
                    <a:bodyPr/>
                    <a:lstStyle/>
                    <a:p>
                      <a:r>
                        <a:rPr lang="nl-NL" sz="1800" dirty="0">
                          <a:solidFill>
                            <a:schemeClr val="tx1"/>
                          </a:solidFill>
                        </a:rPr>
                        <a:t>4. Impactanalyse en inrichten landelijke gecertificeerde Arbodienst</a:t>
                      </a:r>
                    </a:p>
                  </a:txBody>
                  <a:tcPr/>
                </a:tc>
                <a:tc>
                  <a:txBody>
                    <a:bodyPr/>
                    <a:lstStyle/>
                    <a:p>
                      <a:r>
                        <a:rPr lang="nl-NL" sz="1800" dirty="0">
                          <a:solidFill>
                            <a:schemeClr val="tx1"/>
                          </a:solidFill>
                        </a:rPr>
                        <a:t>14. Programmaboard in stand houden </a:t>
                      </a:r>
                    </a:p>
                  </a:txBody>
                  <a:tcPr/>
                </a:tc>
                <a:extLst>
                  <a:ext uri="{0D108BD9-81ED-4DB2-BD59-A6C34878D82A}">
                    <a16:rowId xmlns:a16="http://schemas.microsoft.com/office/drawing/2014/main" val="1735546493"/>
                  </a:ext>
                </a:extLst>
              </a:tr>
              <a:tr h="494481">
                <a:tc>
                  <a:txBody>
                    <a:bodyPr/>
                    <a:lstStyle/>
                    <a:p>
                      <a:r>
                        <a:rPr lang="nl-NL" sz="1600" b="0" dirty="0">
                          <a:solidFill>
                            <a:schemeClr val="tx1"/>
                          </a:solidFill>
                        </a:rPr>
                        <a:t>5. </a:t>
                      </a:r>
                      <a:r>
                        <a:rPr lang="nl-NL" sz="1800" b="1" dirty="0">
                          <a:solidFill>
                            <a:schemeClr val="tx1"/>
                          </a:solidFill>
                        </a:rPr>
                        <a:t>Procescoördinator Zorg</a:t>
                      </a:r>
                      <a:endParaRPr lang="nl-NL" sz="1600" b="1" i="1" dirty="0">
                        <a:solidFill>
                          <a:schemeClr val="tx1"/>
                        </a:solidFill>
                      </a:endParaRPr>
                    </a:p>
                  </a:txBody>
                  <a:tcPr/>
                </a:tc>
                <a:tc>
                  <a:txBody>
                    <a:bodyPr/>
                    <a:lstStyle/>
                    <a:p>
                      <a:r>
                        <a:rPr lang="nl-NL" sz="1800" dirty="0">
                          <a:solidFill>
                            <a:schemeClr val="tx1"/>
                          </a:solidFill>
                        </a:rPr>
                        <a:t>15. </a:t>
                      </a:r>
                      <a:r>
                        <a:rPr lang="nl-NL" sz="1800" b="1" dirty="0">
                          <a:solidFill>
                            <a:schemeClr val="tx1"/>
                          </a:solidFill>
                        </a:rPr>
                        <a:t>Sociaal Loket incl. 24/7 dienstverlening </a:t>
                      </a:r>
                    </a:p>
                  </a:txBody>
                  <a:tcPr/>
                </a:tc>
                <a:extLst>
                  <a:ext uri="{0D108BD9-81ED-4DB2-BD59-A6C34878D82A}">
                    <a16:rowId xmlns:a16="http://schemas.microsoft.com/office/drawing/2014/main" val="1994760298"/>
                  </a:ext>
                </a:extLst>
              </a:tr>
              <a:tr h="370149">
                <a:tc>
                  <a:txBody>
                    <a:bodyPr/>
                    <a:lstStyle/>
                    <a:p>
                      <a:r>
                        <a:rPr lang="nl-NL" sz="1800" dirty="0">
                          <a:solidFill>
                            <a:schemeClr val="tx1"/>
                          </a:solidFill>
                        </a:rPr>
                        <a:t>6. Verstevigen preventie in de zorgketen</a:t>
                      </a:r>
                    </a:p>
                  </a:txBody>
                  <a:tcPr/>
                </a:tc>
                <a:tc>
                  <a:txBody>
                    <a:bodyPr/>
                    <a:lstStyle/>
                    <a:p>
                      <a:r>
                        <a:rPr lang="nl-NL" sz="1800" dirty="0">
                          <a:solidFill>
                            <a:schemeClr val="tx1"/>
                          </a:solidFill>
                        </a:rPr>
                        <a:t>16. Coördinatiepunt en Bedrijfsbureau </a:t>
                      </a:r>
                    </a:p>
                  </a:txBody>
                  <a:tcPr/>
                </a:tc>
                <a:extLst>
                  <a:ext uri="{0D108BD9-81ED-4DB2-BD59-A6C34878D82A}">
                    <a16:rowId xmlns:a16="http://schemas.microsoft.com/office/drawing/2014/main" val="2261213354"/>
                  </a:ext>
                </a:extLst>
              </a:tr>
              <a:tr h="638888">
                <a:tc>
                  <a:txBody>
                    <a:bodyPr/>
                    <a:lstStyle/>
                    <a:p>
                      <a:r>
                        <a:rPr lang="nl-NL" sz="1800" dirty="0">
                          <a:solidFill>
                            <a:schemeClr val="tx1"/>
                          </a:solidFill>
                        </a:rPr>
                        <a:t>7. Casemanagementsysteem en professionaliseren data-analyse, monitoring en managementinformatie</a:t>
                      </a:r>
                    </a:p>
                  </a:txBody>
                  <a:tcPr/>
                </a:tc>
                <a:tc>
                  <a:txBody>
                    <a:bodyPr/>
                    <a:lstStyle/>
                    <a:p>
                      <a:r>
                        <a:rPr lang="nl-NL" sz="1800" dirty="0">
                          <a:solidFill>
                            <a:schemeClr val="tx1"/>
                          </a:solidFill>
                        </a:rPr>
                        <a:t>17. Proces Uitingen van Ongenoegen (</a:t>
                      </a:r>
                      <a:r>
                        <a:rPr lang="nl-NL" sz="1800" dirty="0" err="1">
                          <a:solidFill>
                            <a:schemeClr val="tx1"/>
                          </a:solidFill>
                        </a:rPr>
                        <a:t>UvO’s</a:t>
                      </a:r>
                      <a:r>
                        <a:rPr lang="nl-NL" sz="1800" dirty="0">
                          <a:solidFill>
                            <a:schemeClr val="tx1"/>
                          </a:solidFill>
                        </a:rPr>
                        <a:t>)</a:t>
                      </a:r>
                    </a:p>
                  </a:txBody>
                  <a:tcPr/>
                </a:tc>
                <a:extLst>
                  <a:ext uri="{0D108BD9-81ED-4DB2-BD59-A6C34878D82A}">
                    <a16:rowId xmlns:a16="http://schemas.microsoft.com/office/drawing/2014/main" val="3453796811"/>
                  </a:ext>
                </a:extLst>
              </a:tr>
              <a:tr h="638888">
                <a:tc>
                  <a:txBody>
                    <a:bodyPr/>
                    <a:lstStyle/>
                    <a:p>
                      <a:r>
                        <a:rPr lang="nl-NL" sz="1800" dirty="0">
                          <a:solidFill>
                            <a:schemeClr val="tx1"/>
                          </a:solidFill>
                        </a:rPr>
                        <a:t>8. Eenheidsleiding primaire verantwoordelijkheid sturing lokaal Arboteam op behoefte stelling van de eenheid</a:t>
                      </a:r>
                    </a:p>
                  </a:txBody>
                  <a:tcPr/>
                </a:tc>
                <a:tc>
                  <a:txBody>
                    <a:bodyPr/>
                    <a:lstStyle/>
                    <a:p>
                      <a:r>
                        <a:rPr lang="nl-NL" sz="1800" dirty="0">
                          <a:solidFill>
                            <a:schemeClr val="tx1"/>
                          </a:solidFill>
                        </a:rPr>
                        <a:t>18. Uitwerking thema erkenning en waardering </a:t>
                      </a:r>
                    </a:p>
                    <a:p>
                      <a:endParaRPr lang="nl-NL" sz="1800" dirty="0">
                        <a:solidFill>
                          <a:schemeClr val="tx1"/>
                        </a:solidFill>
                      </a:endParaRPr>
                    </a:p>
                  </a:txBody>
                  <a:tcPr/>
                </a:tc>
                <a:extLst>
                  <a:ext uri="{0D108BD9-81ED-4DB2-BD59-A6C34878D82A}">
                    <a16:rowId xmlns:a16="http://schemas.microsoft.com/office/drawing/2014/main" val="522907729"/>
                  </a:ext>
                </a:extLst>
              </a:tr>
              <a:tr h="370149">
                <a:tc>
                  <a:txBody>
                    <a:bodyPr/>
                    <a:lstStyle/>
                    <a:p>
                      <a:r>
                        <a:rPr lang="nl-NL" sz="1800" dirty="0">
                          <a:solidFill>
                            <a:schemeClr val="tx1"/>
                          </a:solidFill>
                        </a:rPr>
                        <a:t>9. Eenheidsportefeuillehouder Zorg (EPZ)</a:t>
                      </a:r>
                    </a:p>
                  </a:txBody>
                  <a:tcPr/>
                </a:tc>
                <a:tc>
                  <a:txBody>
                    <a:bodyPr/>
                    <a:lstStyle/>
                    <a:p>
                      <a:r>
                        <a:rPr lang="nl-NL" sz="1800" dirty="0">
                          <a:solidFill>
                            <a:schemeClr val="tx1"/>
                          </a:solidFill>
                        </a:rPr>
                        <a:t>19. </a:t>
                      </a:r>
                      <a:r>
                        <a:rPr lang="nl-NL" sz="1800" b="1" dirty="0">
                          <a:solidFill>
                            <a:schemeClr val="tx1"/>
                          </a:solidFill>
                        </a:rPr>
                        <a:t>Toerusten medewerker &amp; leidinggevende  </a:t>
                      </a:r>
                    </a:p>
                  </a:txBody>
                  <a:tcPr/>
                </a:tc>
                <a:extLst>
                  <a:ext uri="{0D108BD9-81ED-4DB2-BD59-A6C34878D82A}">
                    <a16:rowId xmlns:a16="http://schemas.microsoft.com/office/drawing/2014/main" val="1405156535"/>
                  </a:ext>
                </a:extLst>
              </a:tr>
              <a:tr h="370149">
                <a:tc>
                  <a:txBody>
                    <a:bodyPr/>
                    <a:lstStyle/>
                    <a:p>
                      <a:r>
                        <a:rPr lang="nl-NL" sz="1800" dirty="0">
                          <a:solidFill>
                            <a:schemeClr val="tx1"/>
                          </a:solidFill>
                        </a:rPr>
                        <a:t>10. </a:t>
                      </a:r>
                      <a:r>
                        <a:rPr lang="nl-NL" sz="1800" b="1" dirty="0">
                          <a:solidFill>
                            <a:schemeClr val="tx1"/>
                          </a:solidFill>
                        </a:rPr>
                        <a:t>Teams Vitaal </a:t>
                      </a:r>
                    </a:p>
                  </a:txBody>
                  <a:tcPr/>
                </a:tc>
                <a:tc>
                  <a:txBody>
                    <a:bodyPr/>
                    <a:lstStyle/>
                    <a:p>
                      <a:endParaRPr lang="nl-NL" sz="1800" dirty="0">
                        <a:solidFill>
                          <a:schemeClr val="tx1"/>
                        </a:solidFill>
                      </a:endParaRPr>
                    </a:p>
                  </a:txBody>
                  <a:tcPr/>
                </a:tc>
                <a:extLst>
                  <a:ext uri="{0D108BD9-81ED-4DB2-BD59-A6C34878D82A}">
                    <a16:rowId xmlns:a16="http://schemas.microsoft.com/office/drawing/2014/main" val="1114373234"/>
                  </a:ext>
                </a:extLst>
              </a:tr>
            </a:tbl>
          </a:graphicData>
        </a:graphic>
      </p:graphicFrame>
      <p:sp>
        <p:nvSpPr>
          <p:cNvPr id="2" name="Footer Placeholder 2">
            <a:extLst>
              <a:ext uri="{FF2B5EF4-FFF2-40B4-BE49-F238E27FC236}">
                <a16:creationId xmlns:a16="http://schemas.microsoft.com/office/drawing/2014/main" id="{5F72A490-C2B9-B4A1-65D0-3ABC8776EAC5}"/>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spTree>
    <p:extLst>
      <p:ext uri="{BB962C8B-B14F-4D97-AF65-F5344CB8AC3E}">
        <p14:creationId xmlns:p14="http://schemas.microsoft.com/office/powerpoint/2010/main" val="435452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F27FD83-79D9-F6AE-BF0F-041B27E234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71815" y="1799555"/>
            <a:ext cx="1273673" cy="1459716"/>
          </a:xfrm>
          <a:prstGeom prst="rect">
            <a:avLst/>
          </a:prstGeom>
        </p:spPr>
      </p:pic>
      <p:sp>
        <p:nvSpPr>
          <p:cNvPr id="3" name="Titel 2">
            <a:extLst>
              <a:ext uri="{FF2B5EF4-FFF2-40B4-BE49-F238E27FC236}">
                <a16:creationId xmlns:a16="http://schemas.microsoft.com/office/drawing/2014/main" id="{87CF08F5-C9B4-7F71-ECA5-A6311025EF7B}"/>
              </a:ext>
            </a:extLst>
          </p:cNvPr>
          <p:cNvSpPr>
            <a:spLocks noGrp="1"/>
          </p:cNvSpPr>
          <p:nvPr>
            <p:ph type="title"/>
          </p:nvPr>
        </p:nvSpPr>
        <p:spPr/>
        <p:txBody>
          <a:bodyPr/>
          <a:lstStyle/>
          <a:p>
            <a:r>
              <a:rPr lang="nl-NL" dirty="0"/>
              <a:t>Vandaag </a:t>
            </a:r>
          </a:p>
        </p:txBody>
      </p:sp>
      <p:pic>
        <p:nvPicPr>
          <p:cNvPr id="5" name="Afbeelding 4">
            <a:extLst>
              <a:ext uri="{FF2B5EF4-FFF2-40B4-BE49-F238E27FC236}">
                <a16:creationId xmlns:a16="http://schemas.microsoft.com/office/drawing/2014/main" id="{C0785740-829A-36FA-5426-EAE551AC3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8062" y="2807667"/>
            <a:ext cx="1512168" cy="1448161"/>
          </a:xfrm>
          <a:prstGeom prst="rect">
            <a:avLst/>
          </a:prstGeom>
        </p:spPr>
      </p:pic>
      <p:sp>
        <p:nvSpPr>
          <p:cNvPr id="6" name="Ovaal 5">
            <a:extLst>
              <a:ext uri="{FF2B5EF4-FFF2-40B4-BE49-F238E27FC236}">
                <a16:creationId xmlns:a16="http://schemas.microsoft.com/office/drawing/2014/main" id="{298ACCF2-447F-54EA-B679-5BC8AF87F787}"/>
              </a:ext>
            </a:extLst>
          </p:cNvPr>
          <p:cNvSpPr/>
          <p:nvPr/>
        </p:nvSpPr>
        <p:spPr>
          <a:xfrm>
            <a:off x="4391695" y="3239715"/>
            <a:ext cx="4104458" cy="30899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Zorg &amp; Re-integratie overleg (ZRO) </a:t>
            </a:r>
          </a:p>
        </p:txBody>
      </p:sp>
      <p:sp>
        <p:nvSpPr>
          <p:cNvPr id="8" name="Footer Placeholder 2">
            <a:extLst>
              <a:ext uri="{FF2B5EF4-FFF2-40B4-BE49-F238E27FC236}">
                <a16:creationId xmlns:a16="http://schemas.microsoft.com/office/drawing/2014/main" id="{4AC7C186-7C94-AEF9-411B-ED9ED126E11E}"/>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spTree>
    <p:extLst>
      <p:ext uri="{BB962C8B-B14F-4D97-AF65-F5344CB8AC3E}">
        <p14:creationId xmlns:p14="http://schemas.microsoft.com/office/powerpoint/2010/main" val="3304858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30EB705-F582-F530-3801-272FE2EB74E2}"/>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287239" y="1151483"/>
            <a:ext cx="13105456" cy="5997436"/>
          </a:xfrm>
          <a:prstGeom prst="rect">
            <a:avLst/>
          </a:prstGeom>
        </p:spPr>
      </p:pic>
      <p:sp>
        <p:nvSpPr>
          <p:cNvPr id="3" name="Titel 2">
            <a:extLst>
              <a:ext uri="{FF2B5EF4-FFF2-40B4-BE49-F238E27FC236}">
                <a16:creationId xmlns:a16="http://schemas.microsoft.com/office/drawing/2014/main" id="{88CCADC1-BAE2-C83B-D4E0-B18F1E1DBFF6}"/>
              </a:ext>
            </a:extLst>
          </p:cNvPr>
          <p:cNvSpPr>
            <a:spLocks noGrp="1"/>
          </p:cNvSpPr>
          <p:nvPr>
            <p:ph type="title"/>
          </p:nvPr>
        </p:nvSpPr>
        <p:spPr>
          <a:xfrm>
            <a:off x="720726" y="503412"/>
            <a:ext cx="12382499" cy="575809"/>
          </a:xfrm>
        </p:spPr>
        <p:txBody>
          <a:bodyPr/>
          <a:lstStyle/>
          <a:p>
            <a:r>
              <a:rPr lang="nl-NL" dirty="0"/>
              <a:t>PCZ: </a:t>
            </a:r>
            <a:r>
              <a:rPr lang="nl-NL" sz="3200" dirty="0"/>
              <a:t>werking zorgketen vanuit medewerkersperspectief</a:t>
            </a:r>
          </a:p>
        </p:txBody>
      </p:sp>
      <p:sp>
        <p:nvSpPr>
          <p:cNvPr id="2" name="Footer Placeholder 2">
            <a:extLst>
              <a:ext uri="{FF2B5EF4-FFF2-40B4-BE49-F238E27FC236}">
                <a16:creationId xmlns:a16="http://schemas.microsoft.com/office/drawing/2014/main" id="{A7C1C75F-1B77-95F3-9BD1-7AECD75B3775}"/>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spTree>
    <p:extLst>
      <p:ext uri="{BB962C8B-B14F-4D97-AF65-F5344CB8AC3E}">
        <p14:creationId xmlns:p14="http://schemas.microsoft.com/office/powerpoint/2010/main" val="3379527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650FD31-E7B5-58AB-ED6C-85C974FDC340}"/>
              </a:ext>
            </a:extLst>
          </p:cNvPr>
          <p:cNvSpPr>
            <a:spLocks noGrp="1"/>
          </p:cNvSpPr>
          <p:nvPr>
            <p:ph type="title"/>
          </p:nvPr>
        </p:nvSpPr>
        <p:spPr/>
        <p:txBody>
          <a:bodyPr/>
          <a:lstStyle/>
          <a:p>
            <a:r>
              <a:rPr lang="nl-NL" dirty="0"/>
              <a:t>Praktijk </a:t>
            </a:r>
          </a:p>
        </p:txBody>
      </p:sp>
      <p:sp>
        <p:nvSpPr>
          <p:cNvPr id="5" name="Ovaal 4">
            <a:extLst>
              <a:ext uri="{FF2B5EF4-FFF2-40B4-BE49-F238E27FC236}">
                <a16:creationId xmlns:a16="http://schemas.microsoft.com/office/drawing/2014/main" id="{204BBD92-4573-55CB-AF09-FEA8A426692B}"/>
              </a:ext>
            </a:extLst>
          </p:cNvPr>
          <p:cNvSpPr/>
          <p:nvPr/>
        </p:nvSpPr>
        <p:spPr>
          <a:xfrm>
            <a:off x="2375831" y="3167531"/>
            <a:ext cx="3238760" cy="18723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Niet/verminderde inzetbare medewerker</a:t>
            </a:r>
          </a:p>
        </p:txBody>
      </p:sp>
      <p:sp>
        <p:nvSpPr>
          <p:cNvPr id="6" name="Ovaal 5">
            <a:extLst>
              <a:ext uri="{FF2B5EF4-FFF2-40B4-BE49-F238E27FC236}">
                <a16:creationId xmlns:a16="http://schemas.microsoft.com/office/drawing/2014/main" id="{B9C9CB52-5E64-EAA0-55CC-11A2EA6AB179}"/>
              </a:ext>
            </a:extLst>
          </p:cNvPr>
          <p:cNvSpPr/>
          <p:nvPr/>
        </p:nvSpPr>
        <p:spPr>
          <a:xfrm>
            <a:off x="8280487" y="3096272"/>
            <a:ext cx="3240000" cy="179944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Leidinggevende</a:t>
            </a:r>
          </a:p>
        </p:txBody>
      </p:sp>
      <p:sp>
        <p:nvSpPr>
          <p:cNvPr id="7" name="Pijl: links/rechts 6">
            <a:extLst>
              <a:ext uri="{FF2B5EF4-FFF2-40B4-BE49-F238E27FC236}">
                <a16:creationId xmlns:a16="http://schemas.microsoft.com/office/drawing/2014/main" id="{6B92C397-6EF2-2E85-A4FE-5490FB5F33F9}"/>
              </a:ext>
            </a:extLst>
          </p:cNvPr>
          <p:cNvSpPr/>
          <p:nvPr/>
        </p:nvSpPr>
        <p:spPr>
          <a:xfrm>
            <a:off x="5687839" y="3609941"/>
            <a:ext cx="2576286" cy="575809"/>
          </a:xfrm>
          <a:prstGeom prst="lef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SAMEN</a:t>
            </a:r>
          </a:p>
        </p:txBody>
      </p:sp>
      <p:sp>
        <p:nvSpPr>
          <p:cNvPr id="8" name="Ovaal 7">
            <a:extLst>
              <a:ext uri="{FF2B5EF4-FFF2-40B4-BE49-F238E27FC236}">
                <a16:creationId xmlns:a16="http://schemas.microsoft.com/office/drawing/2014/main" id="{40BEBB23-BC31-E39A-5266-A1A36CFE28D5}"/>
              </a:ext>
            </a:extLst>
          </p:cNvPr>
          <p:cNvSpPr/>
          <p:nvPr/>
        </p:nvSpPr>
        <p:spPr>
          <a:xfrm>
            <a:off x="5339384" y="315728"/>
            <a:ext cx="3096000" cy="1584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Soms even uit beeld</a:t>
            </a:r>
          </a:p>
        </p:txBody>
      </p:sp>
      <p:sp>
        <p:nvSpPr>
          <p:cNvPr id="9" name="Ovaal 8">
            <a:extLst>
              <a:ext uri="{FF2B5EF4-FFF2-40B4-BE49-F238E27FC236}">
                <a16:creationId xmlns:a16="http://schemas.microsoft.com/office/drawing/2014/main" id="{AF24E765-BAA4-CF71-D0A9-618B09E8BC56}"/>
              </a:ext>
            </a:extLst>
          </p:cNvPr>
          <p:cNvSpPr/>
          <p:nvPr/>
        </p:nvSpPr>
        <p:spPr>
          <a:xfrm>
            <a:off x="8312685" y="1282407"/>
            <a:ext cx="3096000" cy="15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Wisseling leiding</a:t>
            </a:r>
          </a:p>
        </p:txBody>
      </p:sp>
      <p:sp>
        <p:nvSpPr>
          <p:cNvPr id="10" name="Ovaal 9">
            <a:extLst>
              <a:ext uri="{FF2B5EF4-FFF2-40B4-BE49-F238E27FC236}">
                <a16:creationId xmlns:a16="http://schemas.microsoft.com/office/drawing/2014/main" id="{E0968635-4160-2CB8-3FFF-DA937A49D8D5}"/>
              </a:ext>
            </a:extLst>
          </p:cNvPr>
          <p:cNvSpPr/>
          <p:nvPr/>
        </p:nvSpPr>
        <p:spPr>
          <a:xfrm>
            <a:off x="11376471" y="2335022"/>
            <a:ext cx="2388346" cy="17751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Span of control</a:t>
            </a:r>
          </a:p>
        </p:txBody>
      </p:sp>
      <p:sp>
        <p:nvSpPr>
          <p:cNvPr id="11" name="Ovaal 10">
            <a:extLst>
              <a:ext uri="{FF2B5EF4-FFF2-40B4-BE49-F238E27FC236}">
                <a16:creationId xmlns:a16="http://schemas.microsoft.com/office/drawing/2014/main" id="{2EB22295-ED32-2CD1-D84A-0BEAF8112F58}"/>
              </a:ext>
            </a:extLst>
          </p:cNvPr>
          <p:cNvSpPr/>
          <p:nvPr/>
        </p:nvSpPr>
        <p:spPr>
          <a:xfrm>
            <a:off x="10944423" y="5400044"/>
            <a:ext cx="2808312" cy="15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Onderbezette teams</a:t>
            </a:r>
          </a:p>
        </p:txBody>
      </p:sp>
      <p:sp>
        <p:nvSpPr>
          <p:cNvPr id="12" name="Ovaal 11">
            <a:extLst>
              <a:ext uri="{FF2B5EF4-FFF2-40B4-BE49-F238E27FC236}">
                <a16:creationId xmlns:a16="http://schemas.microsoft.com/office/drawing/2014/main" id="{0FFA0150-DE71-A5B7-2FCA-C708E820DCCB}"/>
              </a:ext>
            </a:extLst>
          </p:cNvPr>
          <p:cNvSpPr/>
          <p:nvPr/>
        </p:nvSpPr>
        <p:spPr>
          <a:xfrm>
            <a:off x="1691270" y="5692333"/>
            <a:ext cx="3096344" cy="1584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Veel en verschillende (contact)personen, loketten en procedures </a:t>
            </a:r>
          </a:p>
        </p:txBody>
      </p:sp>
      <p:sp>
        <p:nvSpPr>
          <p:cNvPr id="17" name="Ovaal 16">
            <a:extLst>
              <a:ext uri="{FF2B5EF4-FFF2-40B4-BE49-F238E27FC236}">
                <a16:creationId xmlns:a16="http://schemas.microsoft.com/office/drawing/2014/main" id="{78CD7FC3-AF1C-2341-A53A-86ADEA581F83}"/>
              </a:ext>
            </a:extLst>
          </p:cNvPr>
          <p:cNvSpPr/>
          <p:nvPr/>
        </p:nvSpPr>
        <p:spPr>
          <a:xfrm>
            <a:off x="7702920" y="5931033"/>
            <a:ext cx="3096000" cy="15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Integraliteit dienstverlening </a:t>
            </a:r>
          </a:p>
        </p:txBody>
      </p:sp>
      <p:sp>
        <p:nvSpPr>
          <p:cNvPr id="19" name="Ovaal 18">
            <a:extLst>
              <a:ext uri="{FF2B5EF4-FFF2-40B4-BE49-F238E27FC236}">
                <a16:creationId xmlns:a16="http://schemas.microsoft.com/office/drawing/2014/main" id="{4FF0C797-0FAF-6734-BDAE-B8128BA5AFE3}"/>
              </a:ext>
            </a:extLst>
          </p:cNvPr>
          <p:cNvSpPr/>
          <p:nvPr/>
        </p:nvSpPr>
        <p:spPr>
          <a:xfrm>
            <a:off x="2299083" y="1367583"/>
            <a:ext cx="3096000" cy="15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Van werk naar werk </a:t>
            </a:r>
          </a:p>
        </p:txBody>
      </p:sp>
      <p:pic>
        <p:nvPicPr>
          <p:cNvPr id="21" name="Afbeelding 20" descr="Afbeelding met cirkel, Graphics, symbool, logo&#10;&#10;Automatisch gegenereerde beschrijving">
            <a:extLst>
              <a:ext uri="{FF2B5EF4-FFF2-40B4-BE49-F238E27FC236}">
                <a16:creationId xmlns:a16="http://schemas.microsoft.com/office/drawing/2014/main" id="{6B41BF46-2F6D-2FD4-334A-192970847C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9530" y="189196"/>
            <a:ext cx="864096" cy="864096"/>
          </a:xfrm>
          <a:prstGeom prst="rect">
            <a:avLst/>
          </a:prstGeom>
        </p:spPr>
      </p:pic>
      <p:pic>
        <p:nvPicPr>
          <p:cNvPr id="27" name="Afbeelding 26" descr="Afbeelding met Graphics, schermopname, symbool, ontwerp&#10;&#10;Automatisch gegenereerde beschrijving">
            <a:extLst>
              <a:ext uri="{FF2B5EF4-FFF2-40B4-BE49-F238E27FC236}">
                <a16:creationId xmlns:a16="http://schemas.microsoft.com/office/drawing/2014/main" id="{663248C8-3345-C90C-12CA-9967F84207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9955" y="5078781"/>
            <a:ext cx="792088" cy="792088"/>
          </a:xfrm>
          <a:prstGeom prst="rect">
            <a:avLst/>
          </a:prstGeom>
        </p:spPr>
      </p:pic>
      <p:pic>
        <p:nvPicPr>
          <p:cNvPr id="29" name="Afbeelding 28" descr="Afbeelding met schermopname, Graphics, cirkel, ontwerp&#10;&#10;Automatisch gegenereerde beschrijving">
            <a:extLst>
              <a:ext uri="{FF2B5EF4-FFF2-40B4-BE49-F238E27FC236}">
                <a16:creationId xmlns:a16="http://schemas.microsoft.com/office/drawing/2014/main" id="{1D4D3500-6C63-7A4D-561E-7538EABFFB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96551" y="1899174"/>
            <a:ext cx="792088" cy="792088"/>
          </a:xfrm>
          <a:prstGeom prst="rect">
            <a:avLst/>
          </a:prstGeom>
        </p:spPr>
      </p:pic>
      <p:pic>
        <p:nvPicPr>
          <p:cNvPr id="31" name="Afbeelding 30" descr="Afbeelding met schermopname, Graphics, cirkel, ontwerp&#10;&#10;Automatisch gegenereerde beschrijving">
            <a:extLst>
              <a:ext uri="{FF2B5EF4-FFF2-40B4-BE49-F238E27FC236}">
                <a16:creationId xmlns:a16="http://schemas.microsoft.com/office/drawing/2014/main" id="{C001063C-E27D-F7F8-A02F-0B4BB4C2598C}"/>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45203" y="4959568"/>
            <a:ext cx="863451" cy="863451"/>
          </a:xfrm>
          <a:prstGeom prst="rect">
            <a:avLst/>
          </a:prstGeom>
        </p:spPr>
      </p:pic>
      <p:pic>
        <p:nvPicPr>
          <p:cNvPr id="32" name="Afbeelding 31" descr="Afbeelding met schermopname, Graphics, cirkel, ontwerp&#10;&#10;Automatisch gegenereerde beschrijving">
            <a:extLst>
              <a:ext uri="{FF2B5EF4-FFF2-40B4-BE49-F238E27FC236}">
                <a16:creationId xmlns:a16="http://schemas.microsoft.com/office/drawing/2014/main" id="{30B5F2C3-057A-7958-872D-1B90554A57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308654" y="4940314"/>
            <a:ext cx="863451" cy="863451"/>
          </a:xfrm>
          <a:prstGeom prst="rect">
            <a:avLst/>
          </a:prstGeom>
        </p:spPr>
      </p:pic>
      <p:pic>
        <p:nvPicPr>
          <p:cNvPr id="34" name="Afbeelding 33" descr="Afbeelding met Graphics, symbool, cirkel, grafische vormgeving&#10;&#10;Automatisch gegenereerde beschrijving">
            <a:extLst>
              <a:ext uri="{FF2B5EF4-FFF2-40B4-BE49-F238E27FC236}">
                <a16:creationId xmlns:a16="http://schemas.microsoft.com/office/drawing/2014/main" id="{E379021C-FED4-D3F4-07A7-6AA9D401BF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92890" y="5536433"/>
            <a:ext cx="794976" cy="794976"/>
          </a:xfrm>
          <a:prstGeom prst="rect">
            <a:avLst/>
          </a:prstGeom>
        </p:spPr>
      </p:pic>
      <p:pic>
        <p:nvPicPr>
          <p:cNvPr id="35" name="Afbeelding 34" descr="Afbeelding met Graphics, schermopname, symbool, ontwerp&#10;&#10;Automatisch gegenereerde beschrijving">
            <a:extLst>
              <a:ext uri="{FF2B5EF4-FFF2-40B4-BE49-F238E27FC236}">
                <a16:creationId xmlns:a16="http://schemas.microsoft.com/office/drawing/2014/main" id="{250947B6-0A8B-72B1-FF60-29F4A49836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9066" y="5078781"/>
            <a:ext cx="792088" cy="792088"/>
          </a:xfrm>
          <a:prstGeom prst="rect">
            <a:avLst/>
          </a:prstGeom>
        </p:spPr>
      </p:pic>
      <p:pic>
        <p:nvPicPr>
          <p:cNvPr id="36" name="Afbeelding 35" descr="Afbeelding met Graphics, schermopname, symbool, ontwerp&#10;&#10;Automatisch gegenereerde beschrijving">
            <a:extLst>
              <a:ext uri="{FF2B5EF4-FFF2-40B4-BE49-F238E27FC236}">
                <a16:creationId xmlns:a16="http://schemas.microsoft.com/office/drawing/2014/main" id="{A20717C8-7CAC-34E7-29CD-52394D8FDF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2887" y="5078781"/>
            <a:ext cx="792088" cy="792088"/>
          </a:xfrm>
          <a:prstGeom prst="rect">
            <a:avLst/>
          </a:prstGeom>
        </p:spPr>
      </p:pic>
      <p:pic>
        <p:nvPicPr>
          <p:cNvPr id="47" name="Afbeelding 46" descr="Afbeelding met clipart, Graphics, tekenfilm&#10;&#10;Automatisch gegenereerde beschrijving">
            <a:extLst>
              <a:ext uri="{FF2B5EF4-FFF2-40B4-BE49-F238E27FC236}">
                <a16:creationId xmlns:a16="http://schemas.microsoft.com/office/drawing/2014/main" id="{095ED6E0-A50A-65ED-15E2-DE1507A001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27855" y="1182431"/>
            <a:ext cx="864096" cy="864096"/>
          </a:xfrm>
          <a:prstGeom prst="rect">
            <a:avLst/>
          </a:prstGeom>
        </p:spPr>
      </p:pic>
      <p:pic>
        <p:nvPicPr>
          <p:cNvPr id="49" name="Afbeelding 48" descr="Afbeelding met clipart, Graphics, tekenfilm&#10;&#10;Automatisch gegenereerde beschrijving">
            <a:extLst>
              <a:ext uri="{FF2B5EF4-FFF2-40B4-BE49-F238E27FC236}">
                <a16:creationId xmlns:a16="http://schemas.microsoft.com/office/drawing/2014/main" id="{F64398D9-08A5-0C5A-546F-0E29845769A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69043" y="1150930"/>
            <a:ext cx="864096" cy="864096"/>
          </a:xfrm>
          <a:prstGeom prst="rect">
            <a:avLst/>
          </a:prstGeom>
        </p:spPr>
      </p:pic>
      <p:pic>
        <p:nvPicPr>
          <p:cNvPr id="51" name="Afbeelding 50" descr="Afbeelding met Graphics, clipart, schermopname, grafische vormgeving&#10;&#10;Automatisch gegenereerde beschrijving">
            <a:extLst>
              <a:ext uri="{FF2B5EF4-FFF2-40B4-BE49-F238E27FC236}">
                <a16:creationId xmlns:a16="http://schemas.microsoft.com/office/drawing/2014/main" id="{A1A34ED9-D63E-569C-128D-4F0E3C56E002}"/>
              </a:ext>
            </a:extLst>
          </p:cNvPr>
          <p:cNvPicPr>
            <a:picLocks noChangeAspect="1"/>
          </p:cNvPicPr>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689172" y="1052542"/>
            <a:ext cx="647427" cy="647427"/>
          </a:xfrm>
          <a:prstGeom prst="rect">
            <a:avLst/>
          </a:prstGeom>
        </p:spPr>
      </p:pic>
      <p:sp>
        <p:nvSpPr>
          <p:cNvPr id="52" name="Boog 51">
            <a:extLst>
              <a:ext uri="{FF2B5EF4-FFF2-40B4-BE49-F238E27FC236}">
                <a16:creationId xmlns:a16="http://schemas.microsoft.com/office/drawing/2014/main" id="{F8BFA945-F07D-9C91-FF57-2096C5111B0B}"/>
              </a:ext>
            </a:extLst>
          </p:cNvPr>
          <p:cNvSpPr/>
          <p:nvPr/>
        </p:nvSpPr>
        <p:spPr>
          <a:xfrm rot="19016263" flipH="1">
            <a:off x="8740501" y="860204"/>
            <a:ext cx="1022591" cy="1009489"/>
          </a:xfrm>
          <a:prstGeom prst="arc">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3" name="Boog 52">
            <a:extLst>
              <a:ext uri="{FF2B5EF4-FFF2-40B4-BE49-F238E27FC236}">
                <a16:creationId xmlns:a16="http://schemas.microsoft.com/office/drawing/2014/main" id="{BC4BF0A3-FC51-3F81-CBC9-B268E5235F84}"/>
              </a:ext>
            </a:extLst>
          </p:cNvPr>
          <p:cNvSpPr/>
          <p:nvPr/>
        </p:nvSpPr>
        <p:spPr>
          <a:xfrm rot="7738493" flipH="1">
            <a:off x="9535963" y="895043"/>
            <a:ext cx="1022591" cy="1009489"/>
          </a:xfrm>
          <a:prstGeom prst="arc">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54" name="Afbeelding 53" descr="Afbeelding met Graphics, clipart, schermopname, grafische vormgeving&#10;&#10;Automatisch gegenereerde beschrijving">
            <a:extLst>
              <a:ext uri="{FF2B5EF4-FFF2-40B4-BE49-F238E27FC236}">
                <a16:creationId xmlns:a16="http://schemas.microsoft.com/office/drawing/2014/main" id="{D5A88712-943E-55E5-056D-9801572474C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9011076" y="1043869"/>
            <a:ext cx="648717" cy="647427"/>
          </a:xfrm>
          <a:prstGeom prst="rect">
            <a:avLst/>
          </a:prstGeom>
        </p:spPr>
      </p:pic>
      <p:cxnSp>
        <p:nvCxnSpPr>
          <p:cNvPr id="4" name="Rechte verbindingslijn met pijl 3">
            <a:extLst>
              <a:ext uri="{FF2B5EF4-FFF2-40B4-BE49-F238E27FC236}">
                <a16:creationId xmlns:a16="http://schemas.microsoft.com/office/drawing/2014/main" id="{FC530A99-ABD7-A1EE-A248-A30409A190F3}"/>
              </a:ext>
            </a:extLst>
          </p:cNvPr>
          <p:cNvCxnSpPr>
            <a:cxnSpLocks/>
          </p:cNvCxnSpPr>
          <p:nvPr/>
        </p:nvCxnSpPr>
        <p:spPr>
          <a:xfrm>
            <a:off x="7055991" y="1223491"/>
            <a:ext cx="1224136" cy="72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DC5EAC0F-A216-2143-6B12-B07750AF7DB2}"/>
              </a:ext>
            </a:extLst>
          </p:cNvPr>
          <p:cNvCxnSpPr>
            <a:cxnSpLocks/>
          </p:cNvCxnSpPr>
          <p:nvPr/>
        </p:nvCxnSpPr>
        <p:spPr>
          <a:xfrm flipH="1">
            <a:off x="5399807" y="1223491"/>
            <a:ext cx="1362354" cy="72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Ovaal 1">
            <a:extLst>
              <a:ext uri="{FF2B5EF4-FFF2-40B4-BE49-F238E27FC236}">
                <a16:creationId xmlns:a16="http://schemas.microsoft.com/office/drawing/2014/main" id="{355873E1-9BE9-8745-AB4B-BDB173BC5505}"/>
              </a:ext>
            </a:extLst>
          </p:cNvPr>
          <p:cNvSpPr/>
          <p:nvPr/>
        </p:nvSpPr>
        <p:spPr>
          <a:xfrm>
            <a:off x="6080984" y="5084421"/>
            <a:ext cx="2473032" cy="2088233"/>
          </a:xfrm>
          <a:prstGeom prst="ellipse">
            <a:avLst/>
          </a:prstGeom>
          <a:solidFill>
            <a:schemeClr val="accent6">
              <a:lumMod val="20000"/>
              <a:lumOff val="80000"/>
              <a:alpha val="50196"/>
            </a:schemeClr>
          </a:solid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rgbClr val="002060"/>
                </a:solidFill>
              </a:rPr>
              <a:t>Aandacht medewerker &amp; coördinatie zorgtraject situatie-afhankelijk (VGW/HR-professional) </a:t>
            </a:r>
          </a:p>
        </p:txBody>
      </p:sp>
      <p:sp>
        <p:nvSpPr>
          <p:cNvPr id="13" name="Footer Placeholder 2">
            <a:extLst>
              <a:ext uri="{FF2B5EF4-FFF2-40B4-BE49-F238E27FC236}">
                <a16:creationId xmlns:a16="http://schemas.microsoft.com/office/drawing/2014/main" id="{CC0D1FD5-14E2-9C1F-72C6-3750B1462A75}"/>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sp>
        <p:nvSpPr>
          <p:cNvPr id="14" name="Ovaal 13">
            <a:extLst>
              <a:ext uri="{FF2B5EF4-FFF2-40B4-BE49-F238E27FC236}">
                <a16:creationId xmlns:a16="http://schemas.microsoft.com/office/drawing/2014/main" id="{B26D4B30-2FC6-61BE-40C6-E839F15BF7B2}"/>
              </a:ext>
            </a:extLst>
          </p:cNvPr>
          <p:cNvSpPr/>
          <p:nvPr/>
        </p:nvSpPr>
        <p:spPr>
          <a:xfrm>
            <a:off x="114262" y="2519723"/>
            <a:ext cx="2369195" cy="15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Ketenzorg</a:t>
            </a:r>
            <a:r>
              <a:rPr lang="nl-NL" b="1" dirty="0">
                <a:solidFill>
                  <a:schemeClr val="tx2"/>
                </a:solidFill>
              </a:rPr>
              <a:t> </a:t>
            </a:r>
          </a:p>
        </p:txBody>
      </p:sp>
      <p:pic>
        <p:nvPicPr>
          <p:cNvPr id="16" name="Afbeelding 15" descr="Afbeelding met Symmetrie&#10;&#10;Automatisch gegenereerde beschrijving">
            <a:extLst>
              <a:ext uri="{FF2B5EF4-FFF2-40B4-BE49-F238E27FC236}">
                <a16:creationId xmlns:a16="http://schemas.microsoft.com/office/drawing/2014/main" id="{A6100E9B-93DE-F94F-2E55-A6864808383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7983" y="2231427"/>
            <a:ext cx="936104" cy="936104"/>
          </a:xfrm>
          <a:prstGeom prst="rect">
            <a:avLst/>
          </a:prstGeom>
        </p:spPr>
      </p:pic>
    </p:spTree>
    <p:extLst>
      <p:ext uri="{BB962C8B-B14F-4D97-AF65-F5344CB8AC3E}">
        <p14:creationId xmlns:p14="http://schemas.microsoft.com/office/powerpoint/2010/main" val="1318010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650FD31-E7B5-58AB-ED6C-85C974FDC340}"/>
              </a:ext>
            </a:extLst>
          </p:cNvPr>
          <p:cNvSpPr>
            <a:spLocks noGrp="1"/>
          </p:cNvSpPr>
          <p:nvPr>
            <p:ph type="title"/>
          </p:nvPr>
        </p:nvSpPr>
        <p:spPr/>
        <p:txBody>
          <a:bodyPr/>
          <a:lstStyle/>
          <a:p>
            <a:r>
              <a:rPr lang="nl-NL" dirty="0"/>
              <a:t> </a:t>
            </a:r>
          </a:p>
        </p:txBody>
      </p:sp>
      <p:sp>
        <p:nvSpPr>
          <p:cNvPr id="5" name="Ovaal 4">
            <a:extLst>
              <a:ext uri="{FF2B5EF4-FFF2-40B4-BE49-F238E27FC236}">
                <a16:creationId xmlns:a16="http://schemas.microsoft.com/office/drawing/2014/main" id="{204BBD92-4573-55CB-AF09-FEA8A426692B}"/>
              </a:ext>
            </a:extLst>
          </p:cNvPr>
          <p:cNvSpPr/>
          <p:nvPr/>
        </p:nvSpPr>
        <p:spPr>
          <a:xfrm>
            <a:off x="2375831" y="3167531"/>
            <a:ext cx="3238760" cy="18723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Niet/verminderde inzetbare medewerker</a:t>
            </a:r>
          </a:p>
        </p:txBody>
      </p:sp>
      <p:sp>
        <p:nvSpPr>
          <p:cNvPr id="6" name="Ovaal 5">
            <a:extLst>
              <a:ext uri="{FF2B5EF4-FFF2-40B4-BE49-F238E27FC236}">
                <a16:creationId xmlns:a16="http://schemas.microsoft.com/office/drawing/2014/main" id="{B9C9CB52-5E64-EAA0-55CC-11A2EA6AB179}"/>
              </a:ext>
            </a:extLst>
          </p:cNvPr>
          <p:cNvSpPr/>
          <p:nvPr/>
        </p:nvSpPr>
        <p:spPr>
          <a:xfrm>
            <a:off x="8280487" y="3096272"/>
            <a:ext cx="3240000" cy="179944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Leidinggevende</a:t>
            </a:r>
          </a:p>
        </p:txBody>
      </p:sp>
      <p:sp>
        <p:nvSpPr>
          <p:cNvPr id="7" name="Pijl: links/rechts 6">
            <a:extLst>
              <a:ext uri="{FF2B5EF4-FFF2-40B4-BE49-F238E27FC236}">
                <a16:creationId xmlns:a16="http://schemas.microsoft.com/office/drawing/2014/main" id="{6B92C397-6EF2-2E85-A4FE-5490FB5F33F9}"/>
              </a:ext>
            </a:extLst>
          </p:cNvPr>
          <p:cNvSpPr/>
          <p:nvPr/>
        </p:nvSpPr>
        <p:spPr>
          <a:xfrm>
            <a:off x="5687839" y="3609941"/>
            <a:ext cx="2576286" cy="575809"/>
          </a:xfrm>
          <a:prstGeom prst="lef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SAMEN</a:t>
            </a:r>
          </a:p>
        </p:txBody>
      </p:sp>
      <p:sp>
        <p:nvSpPr>
          <p:cNvPr id="8" name="Ovaal 7">
            <a:extLst>
              <a:ext uri="{FF2B5EF4-FFF2-40B4-BE49-F238E27FC236}">
                <a16:creationId xmlns:a16="http://schemas.microsoft.com/office/drawing/2014/main" id="{40BEBB23-BC31-E39A-5266-A1A36CFE28D5}"/>
              </a:ext>
            </a:extLst>
          </p:cNvPr>
          <p:cNvSpPr/>
          <p:nvPr/>
        </p:nvSpPr>
        <p:spPr>
          <a:xfrm>
            <a:off x="5339384" y="315728"/>
            <a:ext cx="3096000" cy="1584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Soms even uit beeld</a:t>
            </a:r>
          </a:p>
        </p:txBody>
      </p:sp>
      <p:sp>
        <p:nvSpPr>
          <p:cNvPr id="9" name="Ovaal 8">
            <a:extLst>
              <a:ext uri="{FF2B5EF4-FFF2-40B4-BE49-F238E27FC236}">
                <a16:creationId xmlns:a16="http://schemas.microsoft.com/office/drawing/2014/main" id="{AF24E765-BAA4-CF71-D0A9-618B09E8BC56}"/>
              </a:ext>
            </a:extLst>
          </p:cNvPr>
          <p:cNvSpPr/>
          <p:nvPr/>
        </p:nvSpPr>
        <p:spPr>
          <a:xfrm>
            <a:off x="8312685" y="1282407"/>
            <a:ext cx="3096000" cy="15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Wisseling leiding</a:t>
            </a:r>
          </a:p>
        </p:txBody>
      </p:sp>
      <p:sp>
        <p:nvSpPr>
          <p:cNvPr id="10" name="Ovaal 9">
            <a:extLst>
              <a:ext uri="{FF2B5EF4-FFF2-40B4-BE49-F238E27FC236}">
                <a16:creationId xmlns:a16="http://schemas.microsoft.com/office/drawing/2014/main" id="{E0968635-4160-2CB8-3FFF-DA937A49D8D5}"/>
              </a:ext>
            </a:extLst>
          </p:cNvPr>
          <p:cNvSpPr/>
          <p:nvPr/>
        </p:nvSpPr>
        <p:spPr>
          <a:xfrm>
            <a:off x="11304463" y="2335022"/>
            <a:ext cx="2388346" cy="17751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Span of control</a:t>
            </a:r>
          </a:p>
        </p:txBody>
      </p:sp>
      <p:sp>
        <p:nvSpPr>
          <p:cNvPr id="11" name="Ovaal 10">
            <a:extLst>
              <a:ext uri="{FF2B5EF4-FFF2-40B4-BE49-F238E27FC236}">
                <a16:creationId xmlns:a16="http://schemas.microsoft.com/office/drawing/2014/main" id="{2EB22295-ED32-2CD1-D84A-0BEAF8112F58}"/>
              </a:ext>
            </a:extLst>
          </p:cNvPr>
          <p:cNvSpPr/>
          <p:nvPr/>
        </p:nvSpPr>
        <p:spPr>
          <a:xfrm>
            <a:off x="11015638" y="5400044"/>
            <a:ext cx="2808312" cy="15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Onderbezette teams</a:t>
            </a:r>
          </a:p>
        </p:txBody>
      </p:sp>
      <p:sp>
        <p:nvSpPr>
          <p:cNvPr id="12" name="Ovaal 11">
            <a:extLst>
              <a:ext uri="{FF2B5EF4-FFF2-40B4-BE49-F238E27FC236}">
                <a16:creationId xmlns:a16="http://schemas.microsoft.com/office/drawing/2014/main" id="{0FFA0150-DE71-A5B7-2FCA-C708E820DCCB}"/>
              </a:ext>
            </a:extLst>
          </p:cNvPr>
          <p:cNvSpPr/>
          <p:nvPr/>
        </p:nvSpPr>
        <p:spPr>
          <a:xfrm>
            <a:off x="719932" y="5645538"/>
            <a:ext cx="3096344" cy="1584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Veel en verschillende (contact)personen, loketten en procedures </a:t>
            </a:r>
          </a:p>
        </p:txBody>
      </p:sp>
      <p:sp>
        <p:nvSpPr>
          <p:cNvPr id="17" name="Ovaal 16">
            <a:extLst>
              <a:ext uri="{FF2B5EF4-FFF2-40B4-BE49-F238E27FC236}">
                <a16:creationId xmlns:a16="http://schemas.microsoft.com/office/drawing/2014/main" id="{78CD7FC3-AF1C-2341-A53A-86ADEA581F83}"/>
              </a:ext>
            </a:extLst>
          </p:cNvPr>
          <p:cNvSpPr/>
          <p:nvPr/>
        </p:nvSpPr>
        <p:spPr>
          <a:xfrm>
            <a:off x="5629622" y="6094669"/>
            <a:ext cx="3096000" cy="15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Integraliteit dienstverlening </a:t>
            </a:r>
          </a:p>
        </p:txBody>
      </p:sp>
      <p:sp>
        <p:nvSpPr>
          <p:cNvPr id="18" name="Ovaal 17">
            <a:extLst>
              <a:ext uri="{FF2B5EF4-FFF2-40B4-BE49-F238E27FC236}">
                <a16:creationId xmlns:a16="http://schemas.microsoft.com/office/drawing/2014/main" id="{70FF077F-2D9A-02E8-AEAD-26A6502B9CF1}"/>
              </a:ext>
            </a:extLst>
          </p:cNvPr>
          <p:cNvSpPr/>
          <p:nvPr/>
        </p:nvSpPr>
        <p:spPr>
          <a:xfrm>
            <a:off x="114262" y="2519723"/>
            <a:ext cx="2369195" cy="15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Ketenzorg</a:t>
            </a:r>
            <a:r>
              <a:rPr lang="nl-NL" b="1" dirty="0">
                <a:solidFill>
                  <a:schemeClr val="tx2"/>
                </a:solidFill>
              </a:rPr>
              <a:t> </a:t>
            </a:r>
          </a:p>
        </p:txBody>
      </p:sp>
      <p:sp>
        <p:nvSpPr>
          <p:cNvPr id="19" name="Ovaal 18">
            <a:extLst>
              <a:ext uri="{FF2B5EF4-FFF2-40B4-BE49-F238E27FC236}">
                <a16:creationId xmlns:a16="http://schemas.microsoft.com/office/drawing/2014/main" id="{4FF0C797-0FAF-6734-BDAE-B8128BA5AFE3}"/>
              </a:ext>
            </a:extLst>
          </p:cNvPr>
          <p:cNvSpPr/>
          <p:nvPr/>
        </p:nvSpPr>
        <p:spPr>
          <a:xfrm>
            <a:off x="2299083" y="1367583"/>
            <a:ext cx="3096000" cy="15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2"/>
                </a:solidFill>
              </a:rPr>
              <a:t>Van werk naar werk </a:t>
            </a:r>
          </a:p>
        </p:txBody>
      </p:sp>
      <p:pic>
        <p:nvPicPr>
          <p:cNvPr id="21" name="Afbeelding 20" descr="Afbeelding met cirkel, Graphics, symbool, logo&#10;&#10;Automatisch gegenereerde beschrijving">
            <a:extLst>
              <a:ext uri="{FF2B5EF4-FFF2-40B4-BE49-F238E27FC236}">
                <a16:creationId xmlns:a16="http://schemas.microsoft.com/office/drawing/2014/main" id="{6B41BF46-2F6D-2FD4-334A-192970847C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9530" y="189196"/>
            <a:ext cx="864096" cy="864096"/>
          </a:xfrm>
          <a:prstGeom prst="rect">
            <a:avLst/>
          </a:prstGeom>
        </p:spPr>
      </p:pic>
      <p:pic>
        <p:nvPicPr>
          <p:cNvPr id="25" name="Afbeelding 24" descr="Afbeelding met Symmetrie&#10;&#10;Automatisch gegenereerde beschrijving">
            <a:extLst>
              <a:ext uri="{FF2B5EF4-FFF2-40B4-BE49-F238E27FC236}">
                <a16:creationId xmlns:a16="http://schemas.microsoft.com/office/drawing/2014/main" id="{6BAEB094-5582-0CAA-A7CE-18CBDA10AB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983" y="2231427"/>
            <a:ext cx="936104" cy="936104"/>
          </a:xfrm>
          <a:prstGeom prst="rect">
            <a:avLst/>
          </a:prstGeom>
        </p:spPr>
      </p:pic>
      <p:pic>
        <p:nvPicPr>
          <p:cNvPr id="27" name="Afbeelding 26" descr="Afbeelding met Graphics, schermopname, symbool, ontwerp&#10;&#10;Automatisch gegenereerde beschrijving">
            <a:extLst>
              <a:ext uri="{FF2B5EF4-FFF2-40B4-BE49-F238E27FC236}">
                <a16:creationId xmlns:a16="http://schemas.microsoft.com/office/drawing/2014/main" id="{663248C8-3345-C90C-12CA-9967F84207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5812" y="5131600"/>
            <a:ext cx="792088" cy="792088"/>
          </a:xfrm>
          <a:prstGeom prst="rect">
            <a:avLst/>
          </a:prstGeom>
        </p:spPr>
      </p:pic>
      <p:pic>
        <p:nvPicPr>
          <p:cNvPr id="29" name="Afbeelding 28" descr="Afbeelding met schermopname, Graphics, cirkel, ontwerp&#10;&#10;Automatisch gegenereerde beschrijving">
            <a:extLst>
              <a:ext uri="{FF2B5EF4-FFF2-40B4-BE49-F238E27FC236}">
                <a16:creationId xmlns:a16="http://schemas.microsoft.com/office/drawing/2014/main" id="{1D4D3500-6C63-7A4D-561E-7538EABFFB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68559" y="1899174"/>
            <a:ext cx="792088" cy="792088"/>
          </a:xfrm>
          <a:prstGeom prst="rect">
            <a:avLst/>
          </a:prstGeom>
        </p:spPr>
      </p:pic>
      <p:pic>
        <p:nvPicPr>
          <p:cNvPr id="31" name="Afbeelding 30" descr="Afbeelding met schermopname, Graphics, cirkel, ontwerp&#10;&#10;Automatisch gegenereerde beschrijving">
            <a:extLst>
              <a:ext uri="{FF2B5EF4-FFF2-40B4-BE49-F238E27FC236}">
                <a16:creationId xmlns:a16="http://schemas.microsoft.com/office/drawing/2014/main" id="{C001063C-E27D-F7F8-A02F-0B4BB4C2598C}"/>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593140" y="4959568"/>
            <a:ext cx="863451" cy="863451"/>
          </a:xfrm>
          <a:prstGeom prst="rect">
            <a:avLst/>
          </a:prstGeom>
        </p:spPr>
      </p:pic>
      <p:pic>
        <p:nvPicPr>
          <p:cNvPr id="32" name="Afbeelding 31" descr="Afbeelding met schermopname, Graphics, cirkel, ontwerp&#10;&#10;Automatisch gegenereerde beschrijving">
            <a:extLst>
              <a:ext uri="{FF2B5EF4-FFF2-40B4-BE49-F238E27FC236}">
                <a16:creationId xmlns:a16="http://schemas.microsoft.com/office/drawing/2014/main" id="{30B5F2C3-057A-7958-872D-1B90554A57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85228" y="4940314"/>
            <a:ext cx="863451" cy="863451"/>
          </a:xfrm>
          <a:prstGeom prst="rect">
            <a:avLst/>
          </a:prstGeom>
        </p:spPr>
      </p:pic>
      <p:pic>
        <p:nvPicPr>
          <p:cNvPr id="34" name="Afbeelding 33" descr="Afbeelding met Graphics, symbool, cirkel, grafische vormgeving&#10;&#10;Automatisch gegenereerde beschrijving">
            <a:extLst>
              <a:ext uri="{FF2B5EF4-FFF2-40B4-BE49-F238E27FC236}">
                <a16:creationId xmlns:a16="http://schemas.microsoft.com/office/drawing/2014/main" id="{E379021C-FED4-D3F4-07A7-6AA9D401BF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16704" y="5697181"/>
            <a:ext cx="794976" cy="794976"/>
          </a:xfrm>
          <a:prstGeom prst="rect">
            <a:avLst/>
          </a:prstGeom>
        </p:spPr>
      </p:pic>
      <p:pic>
        <p:nvPicPr>
          <p:cNvPr id="35" name="Afbeelding 34" descr="Afbeelding met Graphics, schermopname, symbool, ontwerp&#10;&#10;Automatisch gegenereerde beschrijving">
            <a:extLst>
              <a:ext uri="{FF2B5EF4-FFF2-40B4-BE49-F238E27FC236}">
                <a16:creationId xmlns:a16="http://schemas.microsoft.com/office/drawing/2014/main" id="{250947B6-0A8B-72B1-FF60-29F4A49836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4923" y="5131600"/>
            <a:ext cx="792088" cy="792088"/>
          </a:xfrm>
          <a:prstGeom prst="rect">
            <a:avLst/>
          </a:prstGeom>
        </p:spPr>
      </p:pic>
      <p:pic>
        <p:nvPicPr>
          <p:cNvPr id="36" name="Afbeelding 35" descr="Afbeelding met Graphics, schermopname, symbool, ontwerp&#10;&#10;Automatisch gegenereerde beschrijving">
            <a:extLst>
              <a:ext uri="{FF2B5EF4-FFF2-40B4-BE49-F238E27FC236}">
                <a16:creationId xmlns:a16="http://schemas.microsoft.com/office/drawing/2014/main" id="{A20717C8-7CAC-34E7-29CD-52394D8FDF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8744" y="5131600"/>
            <a:ext cx="792088" cy="792088"/>
          </a:xfrm>
          <a:prstGeom prst="rect">
            <a:avLst/>
          </a:prstGeom>
        </p:spPr>
      </p:pic>
      <p:pic>
        <p:nvPicPr>
          <p:cNvPr id="47" name="Afbeelding 46" descr="Afbeelding met clipart, Graphics, tekenfilm&#10;&#10;Automatisch gegenereerde beschrijving">
            <a:extLst>
              <a:ext uri="{FF2B5EF4-FFF2-40B4-BE49-F238E27FC236}">
                <a16:creationId xmlns:a16="http://schemas.microsoft.com/office/drawing/2014/main" id="{095ED6E0-A50A-65ED-15E2-DE1507A001B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27855" y="1182431"/>
            <a:ext cx="864096" cy="864096"/>
          </a:xfrm>
          <a:prstGeom prst="rect">
            <a:avLst/>
          </a:prstGeom>
        </p:spPr>
      </p:pic>
      <p:pic>
        <p:nvPicPr>
          <p:cNvPr id="49" name="Afbeelding 48" descr="Afbeelding met clipart, Graphics, tekenfilm&#10;&#10;Automatisch gegenereerde beschrijving">
            <a:extLst>
              <a:ext uri="{FF2B5EF4-FFF2-40B4-BE49-F238E27FC236}">
                <a16:creationId xmlns:a16="http://schemas.microsoft.com/office/drawing/2014/main" id="{F64398D9-08A5-0C5A-546F-0E29845769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69043" y="1150930"/>
            <a:ext cx="864096" cy="864096"/>
          </a:xfrm>
          <a:prstGeom prst="rect">
            <a:avLst/>
          </a:prstGeom>
        </p:spPr>
      </p:pic>
      <p:pic>
        <p:nvPicPr>
          <p:cNvPr id="51" name="Afbeelding 50" descr="Afbeelding met Graphics, clipart, schermopname, grafische vormgeving&#10;&#10;Automatisch gegenereerde beschrijving">
            <a:extLst>
              <a:ext uri="{FF2B5EF4-FFF2-40B4-BE49-F238E27FC236}">
                <a16:creationId xmlns:a16="http://schemas.microsoft.com/office/drawing/2014/main" id="{A1A34ED9-D63E-569C-128D-4F0E3C56E002}"/>
              </a:ext>
            </a:extLst>
          </p:cNvPr>
          <p:cNvPicPr>
            <a:picLocks noChangeAspect="1"/>
          </p:cNvPicPr>
          <p:nvPr/>
        </p:nvPicPr>
        <p:blipFill>
          <a:blip r:embed="rId10"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689172" y="1052542"/>
            <a:ext cx="647427" cy="647427"/>
          </a:xfrm>
          <a:prstGeom prst="rect">
            <a:avLst/>
          </a:prstGeom>
        </p:spPr>
      </p:pic>
      <p:sp>
        <p:nvSpPr>
          <p:cNvPr id="52" name="Boog 51">
            <a:extLst>
              <a:ext uri="{FF2B5EF4-FFF2-40B4-BE49-F238E27FC236}">
                <a16:creationId xmlns:a16="http://schemas.microsoft.com/office/drawing/2014/main" id="{F8BFA945-F07D-9C91-FF57-2096C5111B0B}"/>
              </a:ext>
            </a:extLst>
          </p:cNvPr>
          <p:cNvSpPr/>
          <p:nvPr/>
        </p:nvSpPr>
        <p:spPr>
          <a:xfrm rot="19016263" flipH="1">
            <a:off x="8740501" y="860204"/>
            <a:ext cx="1022591" cy="1009489"/>
          </a:xfrm>
          <a:prstGeom prst="arc">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3" name="Boog 52">
            <a:extLst>
              <a:ext uri="{FF2B5EF4-FFF2-40B4-BE49-F238E27FC236}">
                <a16:creationId xmlns:a16="http://schemas.microsoft.com/office/drawing/2014/main" id="{BC4BF0A3-FC51-3F81-CBC9-B268E5235F84}"/>
              </a:ext>
            </a:extLst>
          </p:cNvPr>
          <p:cNvSpPr/>
          <p:nvPr/>
        </p:nvSpPr>
        <p:spPr>
          <a:xfrm rot="7738493" flipH="1">
            <a:off x="9535963" y="895043"/>
            <a:ext cx="1022591" cy="1009489"/>
          </a:xfrm>
          <a:prstGeom prst="arc">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54" name="Afbeelding 53" descr="Afbeelding met Graphics, clipart, schermopname, grafische vormgeving&#10;&#10;Automatisch gegenereerde beschrijving">
            <a:extLst>
              <a:ext uri="{FF2B5EF4-FFF2-40B4-BE49-F238E27FC236}">
                <a16:creationId xmlns:a16="http://schemas.microsoft.com/office/drawing/2014/main" id="{D5A88712-943E-55E5-056D-9801572474C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9011076" y="1043869"/>
            <a:ext cx="648717" cy="647427"/>
          </a:xfrm>
          <a:prstGeom prst="rect">
            <a:avLst/>
          </a:prstGeom>
        </p:spPr>
      </p:pic>
      <p:pic>
        <p:nvPicPr>
          <p:cNvPr id="2" name="Afbeelding 1">
            <a:extLst>
              <a:ext uri="{FF2B5EF4-FFF2-40B4-BE49-F238E27FC236}">
                <a16:creationId xmlns:a16="http://schemas.microsoft.com/office/drawing/2014/main" id="{859D9062-F01E-AA29-1638-6CB3546F7F5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79144" y="4358300"/>
            <a:ext cx="1713200" cy="1202535"/>
          </a:xfrm>
          <a:prstGeom prst="rect">
            <a:avLst/>
          </a:prstGeom>
        </p:spPr>
      </p:pic>
      <p:pic>
        <p:nvPicPr>
          <p:cNvPr id="13" name="Afbeelding 12">
            <a:extLst>
              <a:ext uri="{FF2B5EF4-FFF2-40B4-BE49-F238E27FC236}">
                <a16:creationId xmlns:a16="http://schemas.microsoft.com/office/drawing/2014/main" id="{AFF820AF-E6E1-0E3B-8B7E-AB29655739C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611015" y="4101869"/>
            <a:ext cx="914479" cy="768163"/>
          </a:xfrm>
          <a:prstGeom prst="rect">
            <a:avLst/>
          </a:prstGeom>
        </p:spPr>
      </p:pic>
      <p:pic>
        <p:nvPicPr>
          <p:cNvPr id="14" name="Afbeelding 13">
            <a:extLst>
              <a:ext uri="{FF2B5EF4-FFF2-40B4-BE49-F238E27FC236}">
                <a16:creationId xmlns:a16="http://schemas.microsoft.com/office/drawing/2014/main" id="{6764E6A9-856E-CE8E-D4B5-9E25BA2BAB4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16694" y="4180389"/>
            <a:ext cx="981541" cy="695004"/>
          </a:xfrm>
          <a:prstGeom prst="rect">
            <a:avLst/>
          </a:prstGeom>
        </p:spPr>
      </p:pic>
      <p:pic>
        <p:nvPicPr>
          <p:cNvPr id="16" name="Afbeelding 15">
            <a:extLst>
              <a:ext uri="{FF2B5EF4-FFF2-40B4-BE49-F238E27FC236}">
                <a16:creationId xmlns:a16="http://schemas.microsoft.com/office/drawing/2014/main" id="{6192753C-0EB8-EBBE-48D0-9F4AF1E8FCE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696241" y="5003112"/>
            <a:ext cx="2499577" cy="920576"/>
          </a:xfrm>
          <a:prstGeom prst="rect">
            <a:avLst/>
          </a:prstGeom>
        </p:spPr>
      </p:pic>
      <p:pic>
        <p:nvPicPr>
          <p:cNvPr id="20" name="Afbeelding 19">
            <a:extLst>
              <a:ext uri="{FF2B5EF4-FFF2-40B4-BE49-F238E27FC236}">
                <a16:creationId xmlns:a16="http://schemas.microsoft.com/office/drawing/2014/main" id="{50457998-5C77-D827-FA76-0C02FE138B0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819674" y="5015338"/>
            <a:ext cx="4230991" cy="920576"/>
          </a:xfrm>
          <a:prstGeom prst="rect">
            <a:avLst/>
          </a:prstGeom>
        </p:spPr>
      </p:pic>
      <p:cxnSp>
        <p:nvCxnSpPr>
          <p:cNvPr id="22" name="Rechte verbindingslijn met pijl 21">
            <a:extLst>
              <a:ext uri="{FF2B5EF4-FFF2-40B4-BE49-F238E27FC236}">
                <a16:creationId xmlns:a16="http://schemas.microsoft.com/office/drawing/2014/main" id="{F530893F-0C80-6961-24BE-6F5DB5DBFDE4}"/>
              </a:ext>
            </a:extLst>
          </p:cNvPr>
          <p:cNvCxnSpPr>
            <a:cxnSpLocks/>
          </p:cNvCxnSpPr>
          <p:nvPr/>
        </p:nvCxnSpPr>
        <p:spPr>
          <a:xfrm>
            <a:off x="7055991" y="1223491"/>
            <a:ext cx="1224136" cy="72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CA463ED0-569E-7BF3-E238-3BC714BFF4B3}"/>
              </a:ext>
            </a:extLst>
          </p:cNvPr>
          <p:cNvCxnSpPr>
            <a:cxnSpLocks/>
          </p:cNvCxnSpPr>
          <p:nvPr/>
        </p:nvCxnSpPr>
        <p:spPr>
          <a:xfrm flipH="1">
            <a:off x="5399807" y="1223491"/>
            <a:ext cx="1362354" cy="72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2">
            <a:extLst>
              <a:ext uri="{FF2B5EF4-FFF2-40B4-BE49-F238E27FC236}">
                <a16:creationId xmlns:a16="http://schemas.microsoft.com/office/drawing/2014/main" id="{F7A4AC85-61F4-CFD1-933F-183AE05128EF}"/>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spTree>
    <p:extLst>
      <p:ext uri="{BB962C8B-B14F-4D97-AF65-F5344CB8AC3E}">
        <p14:creationId xmlns:p14="http://schemas.microsoft.com/office/powerpoint/2010/main" val="400841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D44C36-2369-8D7A-C33D-E1B433F29459}"/>
              </a:ext>
            </a:extLst>
          </p:cNvPr>
          <p:cNvSpPr>
            <a:spLocks noGrp="1"/>
          </p:cNvSpPr>
          <p:nvPr>
            <p:ph type="title"/>
          </p:nvPr>
        </p:nvSpPr>
        <p:spPr/>
        <p:txBody>
          <a:bodyPr/>
          <a:lstStyle/>
          <a:p>
            <a:r>
              <a:rPr lang="nl-NL" dirty="0"/>
              <a:t>Taakomschrijving &amp; doelen (</a:t>
            </a:r>
            <a:r>
              <a:rPr lang="nl-NL" dirty="0" err="1"/>
              <a:t>Wenfase</a:t>
            </a:r>
            <a:r>
              <a:rPr lang="nl-NL" dirty="0"/>
              <a:t>)</a:t>
            </a:r>
          </a:p>
        </p:txBody>
      </p:sp>
      <p:sp>
        <p:nvSpPr>
          <p:cNvPr id="6" name="Tekstvak 5">
            <a:extLst>
              <a:ext uri="{FF2B5EF4-FFF2-40B4-BE49-F238E27FC236}">
                <a16:creationId xmlns:a16="http://schemas.microsoft.com/office/drawing/2014/main" id="{7B448A50-F5A0-033F-9687-9F5321262D42}"/>
              </a:ext>
            </a:extLst>
          </p:cNvPr>
          <p:cNvSpPr txBox="1"/>
          <p:nvPr/>
        </p:nvSpPr>
        <p:spPr bwMode="auto">
          <a:xfrm flipH="1">
            <a:off x="3527599" y="6113586"/>
            <a:ext cx="6264696" cy="1569660"/>
          </a:xfrm>
          <a:prstGeom prst="rect">
            <a:avLst/>
          </a:prstGeom>
          <a:solidFill>
            <a:schemeClr val="bg1"/>
          </a:solidFill>
          <a:ln w="12700">
            <a:noFill/>
            <a:miter lim="800000"/>
            <a:headEnd/>
            <a:tailEnd/>
          </a:ln>
          <a:effectLst/>
        </p:spPr>
        <p:txBody>
          <a:bodyPr wrap="square" lIns="0" tIns="0" rIns="0" bIns="0" rtlCol="0" anchor="ctr">
            <a:spAutoFit/>
          </a:bodyPr>
          <a:lstStyle/>
          <a:p>
            <a:pPr marL="0" indent="0" eaLnBrk="1" hangingPunct="1">
              <a:spcBef>
                <a:spcPct val="50000"/>
              </a:spcBef>
            </a:pPr>
            <a:r>
              <a:rPr lang="nl-NL" sz="1200" b="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nl-NL" sz="1200" b="0" dirty="0">
                <a:latin typeface="Politie Text" panose="020B0503050000000003" pitchFamily="34" charset="0"/>
              </a:rPr>
              <a:t>Medewerkers tevredenheid vergroten (nabijheid – proceshelderheid – doorlooptijd) </a:t>
            </a:r>
          </a:p>
          <a:p>
            <a:pPr marL="0" indent="0" eaLnBrk="1" hangingPunct="1">
              <a:spcBef>
                <a:spcPct val="50000"/>
              </a:spcBef>
            </a:pPr>
            <a:r>
              <a:rPr lang="nl-NL" sz="1200" b="0" dirty="0">
                <a:latin typeface="Calibri" panose="020F0502020204030204" pitchFamily="34" charset="0"/>
                <a:ea typeface="Calibri" panose="020F0502020204030204" pitchFamily="34" charset="0"/>
                <a:cs typeface="Calibri" panose="020F0502020204030204" pitchFamily="34" charset="0"/>
              </a:rPr>
              <a:t>●●● </a:t>
            </a:r>
            <a:r>
              <a:rPr lang="nl-NL" sz="1200" dirty="0">
                <a:latin typeface="Calibri" panose="020F0502020204030204" pitchFamily="34" charset="0"/>
                <a:ea typeface="Calibri" panose="020F0502020204030204" pitchFamily="34" charset="0"/>
                <a:cs typeface="Calibri" panose="020F0502020204030204" pitchFamily="34" charset="0"/>
              </a:rPr>
              <a:t>O</a:t>
            </a:r>
            <a:r>
              <a:rPr lang="nl-NL" sz="1200" b="0" dirty="0">
                <a:latin typeface="Calibri" panose="020F0502020204030204" pitchFamily="34" charset="0"/>
                <a:ea typeface="Calibri" panose="020F0502020204030204" pitchFamily="34" charset="0"/>
                <a:cs typeface="Calibri" panose="020F0502020204030204" pitchFamily="34" charset="0"/>
              </a:rPr>
              <a:t>ndersteuning leidinggevenden in leiderschapsrol  </a:t>
            </a:r>
          </a:p>
          <a:p>
            <a:pPr marL="0" indent="0" eaLnBrk="1" hangingPunct="1">
              <a:spcBef>
                <a:spcPct val="50000"/>
              </a:spcBef>
            </a:pPr>
            <a:r>
              <a:rPr lang="nl-NL" sz="1200" b="0" dirty="0">
                <a:latin typeface="Calibri" panose="020F0502020204030204" pitchFamily="34" charset="0"/>
                <a:ea typeface="Calibri" panose="020F0502020204030204" pitchFamily="34" charset="0"/>
                <a:cs typeface="Calibri" panose="020F0502020204030204" pitchFamily="34" charset="0"/>
              </a:rPr>
              <a:t>●●● Goed lopend zorgproces </a:t>
            </a:r>
          </a:p>
          <a:p>
            <a:pPr marL="0" indent="0" eaLnBrk="1" hangingPunct="1">
              <a:spcBef>
                <a:spcPct val="50000"/>
              </a:spcBef>
            </a:pPr>
            <a:r>
              <a:rPr lang="nl-NL" sz="1200" b="0" dirty="0">
                <a:latin typeface="Calibri" panose="020F0502020204030204" pitchFamily="34" charset="0"/>
                <a:ea typeface="Calibri" panose="020F0502020204030204" pitchFamily="34" charset="0"/>
                <a:cs typeface="Calibri" panose="020F0502020204030204" pitchFamily="34" charset="0"/>
              </a:rPr>
              <a:t>●●● Integraliteit dienstverlening </a:t>
            </a:r>
            <a:r>
              <a:rPr lang="nl-NL" sz="1200" b="0" dirty="0">
                <a:latin typeface="Politie Text" panose="020B0503050000000003" pitchFamily="34" charset="0"/>
              </a:rPr>
              <a:t> </a:t>
            </a:r>
          </a:p>
          <a:p>
            <a:pPr marL="0" indent="0" eaLnBrk="1" hangingPunct="1">
              <a:spcBef>
                <a:spcPct val="50000"/>
              </a:spcBef>
            </a:pPr>
            <a:r>
              <a:rPr lang="nl-NL" sz="1200" b="0" dirty="0">
                <a:latin typeface="Calibri" panose="020F0502020204030204" pitchFamily="34" charset="0"/>
                <a:ea typeface="Calibri" panose="020F0502020204030204" pitchFamily="34" charset="0"/>
                <a:cs typeface="Calibri" panose="020F0502020204030204" pitchFamily="34" charset="0"/>
              </a:rPr>
              <a:t>●●● </a:t>
            </a:r>
            <a:r>
              <a:rPr lang="nl-NL" sz="1200" b="0" dirty="0">
                <a:latin typeface="Politie Text" panose="020B0503050000000003" pitchFamily="34" charset="0"/>
              </a:rPr>
              <a:t>Trends, signaleringen &amp; verbetervoorstellen aanleveren HRM / eenheid </a:t>
            </a:r>
            <a:r>
              <a:rPr lang="nl-NL" sz="1200" b="1" dirty="0">
                <a:solidFill>
                  <a:srgbClr val="0070C0"/>
                </a:solidFill>
                <a:latin typeface="Politie Text" panose="020B0503050000000003" pitchFamily="34" charset="0"/>
              </a:rPr>
              <a:t>(ZRO/EPZ). </a:t>
            </a:r>
          </a:p>
          <a:p>
            <a:pPr marL="0" indent="0" eaLnBrk="1" hangingPunct="1">
              <a:spcBef>
                <a:spcPct val="50000"/>
              </a:spcBef>
            </a:pPr>
            <a:endParaRPr lang="nl-NL" sz="1200" b="0" dirty="0">
              <a:solidFill>
                <a:schemeClr val="tx2"/>
              </a:solidFill>
              <a:latin typeface="Politie Text" panose="020B0503050000000003" pitchFamily="34" charset="0"/>
            </a:endParaRPr>
          </a:p>
        </p:txBody>
      </p:sp>
      <p:sp>
        <p:nvSpPr>
          <p:cNvPr id="7" name="Footer Placeholder 2">
            <a:extLst>
              <a:ext uri="{FF2B5EF4-FFF2-40B4-BE49-F238E27FC236}">
                <a16:creationId xmlns:a16="http://schemas.microsoft.com/office/drawing/2014/main" id="{75433202-A784-44A1-4611-A94EC327717C}"/>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graphicFrame>
        <p:nvGraphicFramePr>
          <p:cNvPr id="2" name="Diagram 1">
            <a:extLst>
              <a:ext uri="{FF2B5EF4-FFF2-40B4-BE49-F238E27FC236}">
                <a16:creationId xmlns:a16="http://schemas.microsoft.com/office/drawing/2014/main" id="{418F26F2-7A6C-D573-5FFE-41AFCDE8F957}"/>
              </a:ext>
            </a:extLst>
          </p:cNvPr>
          <p:cNvGraphicFramePr/>
          <p:nvPr>
            <p:extLst>
              <p:ext uri="{D42A27DB-BD31-4B8C-83A1-F6EECF244321}">
                <p14:modId xmlns:p14="http://schemas.microsoft.com/office/powerpoint/2010/main" val="1060540172"/>
              </p:ext>
            </p:extLst>
          </p:nvPr>
        </p:nvGraphicFramePr>
        <p:xfrm>
          <a:off x="287239" y="792063"/>
          <a:ext cx="12961439" cy="5616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1192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42CCBD5-48E1-8F23-2ADA-AF5A73B98BDF}"/>
              </a:ext>
            </a:extLst>
          </p:cNvPr>
          <p:cNvSpPr>
            <a:spLocks noGrp="1"/>
          </p:cNvSpPr>
          <p:nvPr>
            <p:ph type="title"/>
          </p:nvPr>
        </p:nvSpPr>
        <p:spPr/>
        <p:txBody>
          <a:bodyPr/>
          <a:lstStyle/>
          <a:p>
            <a:r>
              <a:rPr lang="nl-NL" dirty="0"/>
              <a:t>Werkwijzer ZRO</a:t>
            </a:r>
          </a:p>
        </p:txBody>
      </p:sp>
      <p:sp>
        <p:nvSpPr>
          <p:cNvPr id="4" name="Tijdelijke aanduiding voor tekst 3">
            <a:extLst>
              <a:ext uri="{FF2B5EF4-FFF2-40B4-BE49-F238E27FC236}">
                <a16:creationId xmlns:a16="http://schemas.microsoft.com/office/drawing/2014/main" id="{C7EA773E-F34B-CB34-E469-196DB384679D}"/>
              </a:ext>
            </a:extLst>
          </p:cNvPr>
          <p:cNvSpPr>
            <a:spLocks noGrp="1"/>
          </p:cNvSpPr>
          <p:nvPr>
            <p:ph type="body" sz="quarter" idx="11"/>
          </p:nvPr>
        </p:nvSpPr>
        <p:spPr/>
        <p:txBody>
          <a:bodyPr/>
          <a:lstStyle/>
          <a:p>
            <a:pPr marL="0" indent="0">
              <a:buNone/>
            </a:pPr>
            <a:r>
              <a:rPr lang="nl-NL" dirty="0"/>
              <a:t>Uniforme inrichting </a:t>
            </a:r>
          </a:p>
          <a:p>
            <a:r>
              <a:rPr lang="nl-NL" sz="1800" dirty="0">
                <a:solidFill>
                  <a:schemeClr val="tx1"/>
                </a:solidFill>
                <a:latin typeface="Politie Text" panose="020B0503040000020204" pitchFamily="34" charset="0"/>
              </a:rPr>
              <a:t>ZRO vindt periodiek plaats - maar minimaal 4 keer per jaar Sectorhoofd is verantwoordelijk. </a:t>
            </a:r>
          </a:p>
          <a:p>
            <a:r>
              <a:rPr lang="nl-NL" sz="1800" dirty="0">
                <a:solidFill>
                  <a:schemeClr val="tx1"/>
                </a:solidFill>
                <a:latin typeface="Politie Text" panose="020B0503040000020204" pitchFamily="34" charset="0"/>
              </a:rPr>
              <a:t>De agendapunten worden goed voorbereid. </a:t>
            </a:r>
          </a:p>
          <a:p>
            <a:r>
              <a:rPr lang="nl-NL" sz="1800" dirty="0">
                <a:solidFill>
                  <a:schemeClr val="tx1"/>
                </a:solidFill>
                <a:latin typeface="Politie Text" panose="020B0503040000020204" pitchFamily="34" charset="0"/>
              </a:rPr>
              <a:t>Reflectie en evaluatie vaste agendapunten. </a:t>
            </a:r>
          </a:p>
          <a:p>
            <a:r>
              <a:rPr lang="nl-NL" sz="1800" dirty="0">
                <a:solidFill>
                  <a:schemeClr val="tx1"/>
                </a:solidFill>
                <a:latin typeface="Politie Text" panose="020B0503040000020204" pitchFamily="34" charset="0"/>
              </a:rPr>
              <a:t>Casuïstiek wordt altijd anoniem besproken. </a:t>
            </a:r>
          </a:p>
          <a:p>
            <a:r>
              <a:rPr lang="nl-NL" sz="1800" dirty="0">
                <a:solidFill>
                  <a:schemeClr val="tx1"/>
                </a:solidFill>
                <a:latin typeface="Politie Text" panose="020B0503040000020204" pitchFamily="34" charset="0"/>
              </a:rPr>
              <a:t>Informatie over het traject en benodigdheden (en de besluitvorming daarover) is helder voor medewerker. </a:t>
            </a:r>
          </a:p>
          <a:p>
            <a:r>
              <a:rPr lang="nl-NL" sz="1800" dirty="0">
                <a:solidFill>
                  <a:schemeClr val="tx1"/>
                </a:solidFill>
                <a:latin typeface="Politie Text" panose="020B0503040000020204" pitchFamily="34" charset="0"/>
              </a:rPr>
              <a:t>Uitgebreide toelichting is te lezen in de Werkwijzer ZRO. </a:t>
            </a:r>
          </a:p>
        </p:txBody>
      </p:sp>
      <p:pic>
        <p:nvPicPr>
          <p:cNvPr id="7" name="Afbeelding 6">
            <a:extLst>
              <a:ext uri="{FF2B5EF4-FFF2-40B4-BE49-F238E27FC236}">
                <a16:creationId xmlns:a16="http://schemas.microsoft.com/office/drawing/2014/main" id="{6C835548-70A8-4EDD-83E0-ABB4F295D9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2255" y="647427"/>
            <a:ext cx="1786283" cy="2182557"/>
          </a:xfrm>
          <a:prstGeom prst="rect">
            <a:avLst/>
          </a:prstGeom>
        </p:spPr>
      </p:pic>
      <p:pic>
        <p:nvPicPr>
          <p:cNvPr id="8" name="Afbeelding 7">
            <a:extLst>
              <a:ext uri="{FF2B5EF4-FFF2-40B4-BE49-F238E27FC236}">
                <a16:creationId xmlns:a16="http://schemas.microsoft.com/office/drawing/2014/main" id="{459BDAE1-FBD5-E9C9-C616-52C0E1C140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32255" y="3167707"/>
            <a:ext cx="1657551" cy="1014669"/>
          </a:xfrm>
          <a:prstGeom prst="rect">
            <a:avLst/>
          </a:prstGeom>
        </p:spPr>
      </p:pic>
      <p:pic>
        <p:nvPicPr>
          <p:cNvPr id="9" name="Afbeelding 8">
            <a:extLst>
              <a:ext uri="{FF2B5EF4-FFF2-40B4-BE49-F238E27FC236}">
                <a16:creationId xmlns:a16="http://schemas.microsoft.com/office/drawing/2014/main" id="{656C1A39-2CFB-DD05-D071-3C9EBD08BE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16231" y="4895899"/>
            <a:ext cx="2560542" cy="1682642"/>
          </a:xfrm>
          <a:prstGeom prst="rect">
            <a:avLst/>
          </a:prstGeom>
        </p:spPr>
      </p:pic>
      <p:sp>
        <p:nvSpPr>
          <p:cNvPr id="10" name="Footer Placeholder 2">
            <a:extLst>
              <a:ext uri="{FF2B5EF4-FFF2-40B4-BE49-F238E27FC236}">
                <a16:creationId xmlns:a16="http://schemas.microsoft.com/office/drawing/2014/main" id="{6107D519-FF63-49E5-95DD-7E8AF799DE14}"/>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spTree>
    <p:extLst>
      <p:ext uri="{BB962C8B-B14F-4D97-AF65-F5344CB8AC3E}">
        <p14:creationId xmlns:p14="http://schemas.microsoft.com/office/powerpoint/2010/main" val="2619560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DADBA09-04A2-B2D7-95D5-A0CE70FA94A1}"/>
              </a:ext>
            </a:extLst>
          </p:cNvPr>
          <p:cNvSpPr>
            <a:spLocks noGrp="1"/>
          </p:cNvSpPr>
          <p:nvPr>
            <p:ph type="title"/>
          </p:nvPr>
        </p:nvSpPr>
        <p:spPr>
          <a:xfrm>
            <a:off x="720727" y="719766"/>
            <a:ext cx="7703416" cy="1129807"/>
          </a:xfrm>
        </p:spPr>
        <p:txBody>
          <a:bodyPr/>
          <a:lstStyle/>
          <a:p>
            <a:r>
              <a:rPr lang="nl-NL" dirty="0"/>
              <a:t>De grote lijnen en de details aan elkaar verbinden</a:t>
            </a:r>
          </a:p>
        </p:txBody>
      </p:sp>
      <p:sp>
        <p:nvSpPr>
          <p:cNvPr id="4" name="Tijdelijke aanduiding voor tekst 3">
            <a:extLst>
              <a:ext uri="{FF2B5EF4-FFF2-40B4-BE49-F238E27FC236}">
                <a16:creationId xmlns:a16="http://schemas.microsoft.com/office/drawing/2014/main" id="{41B2CD86-A305-5CD9-420C-1525964DBF41}"/>
              </a:ext>
            </a:extLst>
          </p:cNvPr>
          <p:cNvSpPr>
            <a:spLocks noGrp="1"/>
          </p:cNvSpPr>
          <p:nvPr>
            <p:ph type="body" sz="quarter" idx="11"/>
          </p:nvPr>
        </p:nvSpPr>
        <p:spPr>
          <a:xfrm>
            <a:off x="4607719" y="1943571"/>
            <a:ext cx="8712968" cy="4895849"/>
          </a:xfrm>
        </p:spPr>
        <p:txBody>
          <a:bodyPr/>
          <a:lstStyle/>
          <a:p>
            <a:pPr marL="0" indent="0">
              <a:buNone/>
            </a:pPr>
            <a:r>
              <a:rPr lang="nl-NL" sz="1800" b="1" kern="1200" dirty="0">
                <a:effectLst/>
                <a:latin typeface="Politie Text" panose="020B0503040000020204" pitchFamily="34" charset="0"/>
                <a:cs typeface="+mn-cs"/>
              </a:rPr>
              <a:t>Breder zicht op aanpak verzuim en sectorspecifieke problemen &amp; oplossingen</a:t>
            </a:r>
          </a:p>
          <a:p>
            <a:pPr marL="0" indent="0">
              <a:buNone/>
            </a:pPr>
            <a:r>
              <a:rPr lang="nl-NL" sz="1800" kern="1200" dirty="0">
                <a:solidFill>
                  <a:schemeClr val="tx1"/>
                </a:solidFill>
                <a:effectLst/>
                <a:latin typeface="Politie Text" panose="020B0503040000020204" pitchFamily="34" charset="0"/>
                <a:cs typeface="+mn-cs"/>
              </a:rPr>
              <a:t>Door het ZRO krijgt het sectorhoofd (en ook de teamchefs) een breder zicht op de problematiek die speelt in de sector en ook op de oplossingen. </a:t>
            </a:r>
          </a:p>
          <a:p>
            <a:pPr marL="0" indent="0">
              <a:buNone/>
            </a:pPr>
            <a:endParaRPr lang="nl-NL" sz="1800" kern="1200" dirty="0">
              <a:solidFill>
                <a:schemeClr val="tx1"/>
              </a:solidFill>
              <a:effectLst/>
              <a:latin typeface="Politie Text" panose="020B0503040000020204" pitchFamily="34" charset="0"/>
              <a:cs typeface="+mn-cs"/>
            </a:endParaRPr>
          </a:p>
          <a:p>
            <a:pPr marL="0" indent="0">
              <a:buNone/>
            </a:pPr>
            <a:r>
              <a:rPr lang="nl-NL" sz="1800" b="1" dirty="0">
                <a:effectLst/>
                <a:latin typeface="Politie Text" panose="020B0503040000020204" pitchFamily="34" charset="0"/>
                <a:cs typeface="+mn-cs"/>
              </a:rPr>
              <a:t>S</a:t>
            </a:r>
            <a:r>
              <a:rPr lang="nl-NL" sz="1800" b="1" kern="1200" dirty="0">
                <a:effectLst/>
                <a:latin typeface="Politie Text" panose="020B0503040000020204" pitchFamily="34" charset="0"/>
                <a:cs typeface="+mn-cs"/>
              </a:rPr>
              <a:t>ectorhoofd  in positie</a:t>
            </a:r>
            <a:r>
              <a:rPr lang="nl-NL" sz="1800" kern="1200" dirty="0">
                <a:effectLst/>
                <a:latin typeface="Politie Text" panose="020B0503040000020204" pitchFamily="34" charset="0"/>
                <a:cs typeface="+mn-cs"/>
              </a:rPr>
              <a:t> </a:t>
            </a:r>
          </a:p>
          <a:p>
            <a:pPr marL="0" indent="0">
              <a:buNone/>
            </a:pPr>
            <a:r>
              <a:rPr lang="nl-NL" sz="1800" kern="1200" dirty="0">
                <a:solidFill>
                  <a:schemeClr val="tx1"/>
                </a:solidFill>
                <a:effectLst/>
                <a:latin typeface="Politie Text" panose="020B0503040000020204" pitchFamily="34" charset="0"/>
                <a:cs typeface="+mn-cs"/>
              </a:rPr>
              <a:t>Het sectorhoofd kan (de opgedane ervaringen) deze onderwerpen op een hoger niveau agenderen (in het EMT) en dat stelt de eenheid in staat om beter te sturen op passende en tijdige zorg aan medewerkers en het voorkomen van (</a:t>
            </a:r>
            <a:r>
              <a:rPr lang="nl-NL" sz="1800" kern="1200" dirty="0" err="1">
                <a:solidFill>
                  <a:schemeClr val="tx1"/>
                </a:solidFill>
                <a:effectLst/>
                <a:latin typeface="Politie Text" panose="020B0503040000020204" pitchFamily="34" charset="0"/>
                <a:cs typeface="+mn-cs"/>
              </a:rPr>
              <a:t>beroepsgerelateerde</a:t>
            </a:r>
            <a:r>
              <a:rPr lang="nl-NL" sz="1800" kern="1200" dirty="0">
                <a:solidFill>
                  <a:schemeClr val="tx1"/>
                </a:solidFill>
                <a:effectLst/>
                <a:latin typeface="Politie Text" panose="020B0503040000020204" pitchFamily="34" charset="0"/>
                <a:cs typeface="+mn-cs"/>
              </a:rPr>
              <a:t>) gezondheidsklachten. </a:t>
            </a:r>
          </a:p>
          <a:p>
            <a:endParaRPr lang="nl-NL" sz="1800" kern="1200" dirty="0">
              <a:solidFill>
                <a:schemeClr val="tx1"/>
              </a:solidFill>
              <a:effectLst/>
              <a:latin typeface="Politie Text" panose="020B0503040000020204" pitchFamily="34" charset="0"/>
              <a:cs typeface="+mn-cs"/>
            </a:endParaRPr>
          </a:p>
          <a:p>
            <a:pPr marL="0" indent="0">
              <a:buNone/>
            </a:pPr>
            <a:r>
              <a:rPr lang="nl-NL" sz="1800" b="1" kern="1200" dirty="0">
                <a:effectLst/>
                <a:latin typeface="Politie Text" panose="020B0503040000020204" pitchFamily="34" charset="0"/>
                <a:cs typeface="+mn-cs"/>
              </a:rPr>
              <a:t>Lerend vermogen versterken </a:t>
            </a:r>
          </a:p>
          <a:p>
            <a:pPr marL="0" indent="0">
              <a:buNone/>
            </a:pPr>
            <a:r>
              <a:rPr lang="nl-NL" sz="1800" kern="1200" dirty="0">
                <a:solidFill>
                  <a:schemeClr val="tx1"/>
                </a:solidFill>
                <a:effectLst/>
                <a:latin typeface="Politie Text" panose="020B0503040000020204" pitchFamily="34" charset="0"/>
                <a:cs typeface="+mn-cs"/>
              </a:rPr>
              <a:t>De teamchefs kunnen in het ZRO van elkaar leren en elkaar helpen doordat ze zicht krijgen op elkaars aanpak, problematieken én de oplossingen. </a:t>
            </a:r>
          </a:p>
          <a:p>
            <a:endParaRPr lang="nl-NL" sz="1800" dirty="0">
              <a:solidFill>
                <a:schemeClr val="tx1"/>
              </a:solidFill>
              <a:latin typeface="Politie Text" panose="020B0503040000020204" pitchFamily="34" charset="0"/>
            </a:endParaRPr>
          </a:p>
        </p:txBody>
      </p:sp>
      <p:pic>
        <p:nvPicPr>
          <p:cNvPr id="7" name="Afbeelding 6">
            <a:extLst>
              <a:ext uri="{FF2B5EF4-FFF2-40B4-BE49-F238E27FC236}">
                <a16:creationId xmlns:a16="http://schemas.microsoft.com/office/drawing/2014/main" id="{06E5B1BD-EDC8-1E06-B1A9-102E2AC9AEE5}"/>
              </a:ext>
            </a:extLst>
          </p:cNvPr>
          <p:cNvPicPr>
            <a:picLocks noChangeAspect="1"/>
          </p:cNvPicPr>
          <p:nvPr/>
        </p:nvPicPr>
        <p:blipFill>
          <a:blip r:embed="rId2"/>
          <a:stretch>
            <a:fillRect/>
          </a:stretch>
        </p:blipFill>
        <p:spPr>
          <a:xfrm>
            <a:off x="2231455" y="2375619"/>
            <a:ext cx="1847850" cy="981075"/>
          </a:xfrm>
          <a:prstGeom prst="rect">
            <a:avLst/>
          </a:prstGeom>
        </p:spPr>
      </p:pic>
      <p:pic>
        <p:nvPicPr>
          <p:cNvPr id="8" name="Afbeelding 7">
            <a:extLst>
              <a:ext uri="{FF2B5EF4-FFF2-40B4-BE49-F238E27FC236}">
                <a16:creationId xmlns:a16="http://schemas.microsoft.com/office/drawing/2014/main" id="{CFEB8805-4032-AB3F-7AAD-B56BF516448A}"/>
              </a:ext>
            </a:extLst>
          </p:cNvPr>
          <p:cNvPicPr>
            <a:picLocks noChangeAspect="1"/>
          </p:cNvPicPr>
          <p:nvPr/>
        </p:nvPicPr>
        <p:blipFill>
          <a:blip r:embed="rId3"/>
          <a:stretch>
            <a:fillRect/>
          </a:stretch>
        </p:blipFill>
        <p:spPr>
          <a:xfrm>
            <a:off x="2087439" y="3887787"/>
            <a:ext cx="1219200" cy="1266825"/>
          </a:xfrm>
          <a:prstGeom prst="rect">
            <a:avLst/>
          </a:prstGeom>
        </p:spPr>
      </p:pic>
      <p:pic>
        <p:nvPicPr>
          <p:cNvPr id="9" name="Afbeelding 8">
            <a:extLst>
              <a:ext uri="{FF2B5EF4-FFF2-40B4-BE49-F238E27FC236}">
                <a16:creationId xmlns:a16="http://schemas.microsoft.com/office/drawing/2014/main" id="{12739DBB-4AF7-1B92-12EB-03626DA0D73D}"/>
              </a:ext>
            </a:extLst>
          </p:cNvPr>
          <p:cNvPicPr>
            <a:picLocks noChangeAspect="1"/>
          </p:cNvPicPr>
          <p:nvPr/>
        </p:nvPicPr>
        <p:blipFill>
          <a:blip r:embed="rId4"/>
          <a:stretch>
            <a:fillRect/>
          </a:stretch>
        </p:blipFill>
        <p:spPr>
          <a:xfrm>
            <a:off x="1223343" y="5615979"/>
            <a:ext cx="2781300" cy="1057275"/>
          </a:xfrm>
          <a:prstGeom prst="rect">
            <a:avLst/>
          </a:prstGeom>
        </p:spPr>
      </p:pic>
      <p:sp>
        <p:nvSpPr>
          <p:cNvPr id="11" name="Footer Placeholder 2">
            <a:extLst>
              <a:ext uri="{FF2B5EF4-FFF2-40B4-BE49-F238E27FC236}">
                <a16:creationId xmlns:a16="http://schemas.microsoft.com/office/drawing/2014/main" id="{C4C288B3-3EB4-ED29-6B7D-A9557A41281A}"/>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spTree>
    <p:extLst>
      <p:ext uri="{BB962C8B-B14F-4D97-AF65-F5344CB8AC3E}">
        <p14:creationId xmlns:p14="http://schemas.microsoft.com/office/powerpoint/2010/main" val="2882924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2D59BC4-052D-1AEB-A0B0-241BFFA0DC04}"/>
              </a:ext>
            </a:extLst>
          </p:cNvPr>
          <p:cNvSpPr>
            <a:spLocks noGrp="1"/>
          </p:cNvSpPr>
          <p:nvPr>
            <p:ph type="title"/>
          </p:nvPr>
        </p:nvSpPr>
        <p:spPr/>
        <p:txBody>
          <a:bodyPr/>
          <a:lstStyle/>
          <a:p>
            <a:r>
              <a:rPr lang="nl-NL" dirty="0"/>
              <a:t>Ondersteuning implementatie</a:t>
            </a:r>
          </a:p>
        </p:txBody>
      </p:sp>
      <p:sp>
        <p:nvSpPr>
          <p:cNvPr id="4" name="Tijdelijke aanduiding voor tekst 3">
            <a:extLst>
              <a:ext uri="{FF2B5EF4-FFF2-40B4-BE49-F238E27FC236}">
                <a16:creationId xmlns:a16="http://schemas.microsoft.com/office/drawing/2014/main" id="{7251E5F8-CF11-893A-749B-A856AF4F2EDA}"/>
              </a:ext>
            </a:extLst>
          </p:cNvPr>
          <p:cNvSpPr>
            <a:spLocks noGrp="1"/>
          </p:cNvSpPr>
          <p:nvPr>
            <p:ph type="body" sz="quarter" idx="11"/>
          </p:nvPr>
        </p:nvSpPr>
        <p:spPr>
          <a:xfrm>
            <a:off x="5039767" y="1727547"/>
            <a:ext cx="4751089" cy="4895849"/>
          </a:xfrm>
        </p:spPr>
        <p:txBody>
          <a:bodyPr/>
          <a:lstStyle/>
          <a:p>
            <a:pPr>
              <a:buFont typeface="Wingdings" panose="05000000000000000000" pitchFamily="2" charset="2"/>
              <a:buNone/>
            </a:pPr>
            <a:r>
              <a:rPr lang="nl-NL" sz="1800" kern="1200" dirty="0">
                <a:solidFill>
                  <a:schemeClr val="tx1"/>
                </a:solidFill>
                <a:effectLst/>
                <a:latin typeface="Politie Text" panose="020B0503040000020204" pitchFamily="34" charset="0"/>
                <a:cs typeface="+mn-cs"/>
              </a:rPr>
              <a:t> </a:t>
            </a:r>
            <a:r>
              <a:rPr lang="nl-NL" sz="1800" b="1" kern="1200" dirty="0">
                <a:effectLst/>
                <a:latin typeface="Politie Text" panose="020B0503040000020204" pitchFamily="34" charset="0"/>
                <a:cs typeface="+mn-cs"/>
              </a:rPr>
              <a:t>Communicatie</a:t>
            </a:r>
            <a:r>
              <a:rPr lang="nl-NL" sz="1800" kern="1200" dirty="0">
                <a:solidFill>
                  <a:schemeClr val="tx1"/>
                </a:solidFill>
                <a:effectLst/>
                <a:latin typeface="Politie Text" panose="020B0503040000020204" pitchFamily="34" charset="0"/>
                <a:cs typeface="+mn-cs"/>
              </a:rPr>
              <a:t> </a:t>
            </a:r>
          </a:p>
          <a:p>
            <a:pPr>
              <a:buFont typeface="Politie Text" panose="020B0503040000020204" pitchFamily="34" charset="0"/>
              <a:buChar char="−"/>
            </a:pPr>
            <a:r>
              <a:rPr lang="nl-NL" sz="1800" dirty="0">
                <a:solidFill>
                  <a:schemeClr val="tx1"/>
                </a:solidFill>
                <a:latin typeface="Politie Text" panose="020B0503040000020204" pitchFamily="34" charset="0"/>
              </a:rPr>
              <a:t>  De praatplaat </a:t>
            </a:r>
          </a:p>
          <a:p>
            <a:pPr>
              <a:buFont typeface="Politie Text" panose="020B0503040000020204" pitchFamily="34" charset="0"/>
              <a:buChar char="−"/>
            </a:pPr>
            <a:r>
              <a:rPr lang="nl-NL" sz="1800" dirty="0">
                <a:solidFill>
                  <a:schemeClr val="tx1"/>
                </a:solidFill>
                <a:latin typeface="Politie Text" panose="020B0503040000020204" pitchFamily="34" charset="0"/>
              </a:rPr>
              <a:t>  Presentatie </a:t>
            </a:r>
          </a:p>
          <a:p>
            <a:pPr>
              <a:buFont typeface="Politie Text" panose="020B0503040000020204" pitchFamily="34" charset="0"/>
              <a:buChar char="−"/>
            </a:pPr>
            <a:r>
              <a:rPr lang="nl-NL" sz="1800" dirty="0">
                <a:solidFill>
                  <a:schemeClr val="tx1"/>
                </a:solidFill>
                <a:latin typeface="Politie Text" panose="020B0503040000020204" pitchFamily="34" charset="0"/>
              </a:rPr>
              <a:t>  </a:t>
            </a:r>
            <a:r>
              <a:rPr lang="nl-NL" sz="1800" dirty="0" err="1">
                <a:solidFill>
                  <a:schemeClr val="tx1"/>
                </a:solidFill>
                <a:latin typeface="Politie Text" panose="020B0503040000020204" pitchFamily="34" charset="0"/>
              </a:rPr>
              <a:t>Factsheet</a:t>
            </a:r>
            <a:r>
              <a:rPr lang="nl-NL" sz="1800" dirty="0">
                <a:solidFill>
                  <a:schemeClr val="tx1"/>
                </a:solidFill>
                <a:latin typeface="Politie Text" panose="020B0503040000020204" pitchFamily="34" charset="0"/>
              </a:rPr>
              <a:t> </a:t>
            </a:r>
          </a:p>
          <a:p>
            <a:pPr>
              <a:buFont typeface="Politie Text" panose="020B0503040000020204" pitchFamily="34" charset="0"/>
              <a:buChar char="−"/>
            </a:pPr>
            <a:r>
              <a:rPr lang="nl-NL" sz="1800" dirty="0">
                <a:solidFill>
                  <a:schemeClr val="tx1"/>
                </a:solidFill>
                <a:latin typeface="Politie Text" panose="020B0503040000020204" pitchFamily="34" charset="0"/>
              </a:rPr>
              <a:t>  Agora pagina</a:t>
            </a:r>
          </a:p>
          <a:p>
            <a:pPr>
              <a:buFont typeface="Politie Text" panose="020B0503040000020204" pitchFamily="34" charset="0"/>
              <a:buChar char="−"/>
            </a:pPr>
            <a:r>
              <a:rPr lang="nl-NL" sz="1800" dirty="0">
                <a:solidFill>
                  <a:schemeClr val="tx1"/>
                </a:solidFill>
                <a:latin typeface="Politie Text" panose="020B0503040000020204" pitchFamily="34" charset="0"/>
              </a:rPr>
              <a:t>  Werkwijzer ZRO </a:t>
            </a:r>
          </a:p>
          <a:p>
            <a:pPr marL="0" indent="0">
              <a:buNone/>
            </a:pPr>
            <a:endParaRPr lang="nl-NL" sz="1800" dirty="0">
              <a:solidFill>
                <a:schemeClr val="tx1"/>
              </a:solidFill>
              <a:latin typeface="Politie Text" panose="020B0503040000020204" pitchFamily="34" charset="0"/>
            </a:endParaRPr>
          </a:p>
          <a:p>
            <a:pPr>
              <a:buFont typeface="Wingdings" panose="05000000000000000000" pitchFamily="2" charset="2"/>
              <a:buChar char="v"/>
            </a:pPr>
            <a:endParaRPr lang="nl-NL" sz="1800" dirty="0">
              <a:solidFill>
                <a:schemeClr val="tx1"/>
              </a:solidFill>
              <a:latin typeface="Politie Text" panose="020B0503040000020204" pitchFamily="34" charset="0"/>
            </a:endParaRPr>
          </a:p>
          <a:p>
            <a:endParaRPr lang="nl-NL" sz="1800" dirty="0">
              <a:solidFill>
                <a:schemeClr val="tx1"/>
              </a:solidFill>
              <a:latin typeface="Politie Text" panose="020B0503040000020204" pitchFamily="34" charset="0"/>
            </a:endParaRPr>
          </a:p>
        </p:txBody>
      </p:sp>
      <p:sp>
        <p:nvSpPr>
          <p:cNvPr id="5" name="Tekstvak 4">
            <a:extLst>
              <a:ext uri="{FF2B5EF4-FFF2-40B4-BE49-F238E27FC236}">
                <a16:creationId xmlns:a16="http://schemas.microsoft.com/office/drawing/2014/main" id="{737DB515-B71B-E6D7-E9F4-F23B0C4EF8ED}"/>
              </a:ext>
            </a:extLst>
          </p:cNvPr>
          <p:cNvSpPr txBox="1"/>
          <p:nvPr/>
        </p:nvSpPr>
        <p:spPr bwMode="auto">
          <a:xfrm>
            <a:off x="719287" y="6336059"/>
            <a:ext cx="4536504" cy="553998"/>
          </a:xfrm>
          <a:prstGeom prst="rect">
            <a:avLst/>
          </a:prstGeom>
          <a:solidFill>
            <a:schemeClr val="bg1"/>
          </a:solidFill>
          <a:ln w="12700">
            <a:noFill/>
            <a:miter lim="800000"/>
            <a:headEnd/>
            <a:tailEnd/>
          </a:ln>
          <a:effectLst/>
        </p:spPr>
        <p:txBody>
          <a:bodyPr wrap="square" lIns="0" tIns="0" rIns="0" bIns="0" rtlCol="0" anchor="ctr">
            <a:spAutoFit/>
          </a:bodyPr>
          <a:lstStyle/>
          <a:p>
            <a:pPr marL="285750" indent="-285750">
              <a:buFont typeface="Politie Text" panose="020B0503040000020204" pitchFamily="34" charset="0"/>
              <a:buChar char="−"/>
            </a:pPr>
            <a:r>
              <a:rPr lang="nl-NL" sz="1800" dirty="0">
                <a:solidFill>
                  <a:schemeClr val="tx1"/>
                </a:solidFill>
                <a:latin typeface="Politie Text" panose="020B0503040000020204" pitchFamily="34" charset="0"/>
              </a:rPr>
              <a:t>Project team bereikbaar voor vragen.</a:t>
            </a:r>
          </a:p>
          <a:p>
            <a:pPr marL="285750" indent="-285750">
              <a:buFont typeface="Politie Text" panose="020B0503040000020204" pitchFamily="34" charset="0"/>
              <a:buChar char="−"/>
            </a:pPr>
            <a:r>
              <a:rPr lang="nl-NL" sz="1800" dirty="0">
                <a:solidFill>
                  <a:schemeClr val="tx1"/>
                </a:solidFill>
                <a:latin typeface="Politie Text" panose="020B0503040000020204" pitchFamily="34" charset="0"/>
              </a:rPr>
              <a:t>Landelijke evaluatie Q2 2025</a:t>
            </a:r>
          </a:p>
        </p:txBody>
      </p:sp>
      <p:pic>
        <p:nvPicPr>
          <p:cNvPr id="6" name="Afbeelding 5">
            <a:extLst>
              <a:ext uri="{FF2B5EF4-FFF2-40B4-BE49-F238E27FC236}">
                <a16:creationId xmlns:a16="http://schemas.microsoft.com/office/drawing/2014/main" id="{ECAB812B-56EF-0491-4E02-9772F37A08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5991" y="2879675"/>
            <a:ext cx="5918261" cy="4176464"/>
          </a:xfrm>
          <a:prstGeom prst="rect">
            <a:avLst/>
          </a:prstGeom>
        </p:spPr>
      </p:pic>
      <p:sp>
        <p:nvSpPr>
          <p:cNvPr id="8" name="Tekstvak 7">
            <a:extLst>
              <a:ext uri="{FF2B5EF4-FFF2-40B4-BE49-F238E27FC236}">
                <a16:creationId xmlns:a16="http://schemas.microsoft.com/office/drawing/2014/main" id="{535D0034-72B7-5F35-DE4C-9F4895AE04D8}"/>
              </a:ext>
            </a:extLst>
          </p:cNvPr>
          <p:cNvSpPr txBox="1"/>
          <p:nvPr/>
        </p:nvSpPr>
        <p:spPr bwMode="auto">
          <a:xfrm>
            <a:off x="791295" y="2159595"/>
            <a:ext cx="3600400" cy="2954655"/>
          </a:xfrm>
          <a:prstGeom prst="rect">
            <a:avLst/>
          </a:prstGeom>
          <a:solidFill>
            <a:schemeClr val="bg1"/>
          </a:solidFill>
          <a:ln w="12700">
            <a:noFill/>
            <a:miter lim="800000"/>
            <a:headEnd/>
            <a:tailEnd/>
          </a:ln>
          <a:effectLst/>
        </p:spPr>
        <p:txBody>
          <a:bodyPr wrap="square" lIns="0" tIns="0" rIns="0" bIns="0" rtlCol="0" anchor="ctr">
            <a:spAutoFit/>
          </a:bodyPr>
          <a:lstStyle/>
          <a:p>
            <a:pPr marL="163513" marR="0" lvl="0" indent="-163513" algn="l" defTabSz="1382298"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nl-NL" sz="1800" b="1" i="0" u="none" strike="noStrike" kern="1200" cap="none" spc="0" normalizeH="0" baseline="0" noProof="0" dirty="0">
                <a:ln>
                  <a:noFill/>
                </a:ln>
                <a:solidFill>
                  <a:srgbClr val="0093D9"/>
                </a:solidFill>
                <a:effectLst/>
                <a:uLnTx/>
                <a:uFillTx/>
                <a:latin typeface="Politie Text" panose="020B0503040000020204" pitchFamily="34" charset="0"/>
                <a:ea typeface="+mn-ea"/>
                <a:cs typeface="Arial" panose="020B0604020202020204" pitchFamily="34" charset="0"/>
              </a:rPr>
              <a:t>Informatie</a:t>
            </a:r>
            <a:r>
              <a:rPr kumimoji="0" lang="nl-NL" sz="1800" b="0" i="0" u="none" strike="noStrike" kern="1200" cap="none" spc="0" normalizeH="0" baseline="0" noProof="0" dirty="0">
                <a:ln>
                  <a:noFill/>
                </a:ln>
                <a:solidFill>
                  <a:srgbClr val="000000"/>
                </a:solidFill>
                <a:effectLst/>
                <a:uLnTx/>
                <a:uFillTx/>
                <a:latin typeface="Politie Text" panose="020B0503040000020204" pitchFamily="34" charset="0"/>
                <a:ea typeface="+mn-ea"/>
                <a:cs typeface="Arial" panose="020B0604020202020204" pitchFamily="34" charset="0"/>
              </a:rPr>
              <a:t> </a:t>
            </a:r>
          </a:p>
          <a:p>
            <a:pPr marL="163513" marR="0" lvl="0" indent="-163513" algn="l" defTabSz="1382298" rtl="0" eaLnBrk="1" fontAlgn="auto" latinLnBrk="0" hangingPunct="1">
              <a:lnSpc>
                <a:spcPct val="100000"/>
              </a:lnSpc>
              <a:spcBef>
                <a:spcPts val="0"/>
              </a:spcBef>
              <a:spcAft>
                <a:spcPts val="600"/>
              </a:spcAft>
              <a:buClrTx/>
              <a:buSzTx/>
              <a:buFont typeface="Politie Text" panose="020B0503040000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Politie Text" panose="020B0503040000020204" pitchFamily="34" charset="0"/>
                <a:ea typeface="+mn-ea"/>
                <a:cs typeface="Arial" panose="020B0604020202020204" pitchFamily="34" charset="0"/>
              </a:rPr>
              <a:t>  </a:t>
            </a:r>
            <a:r>
              <a:rPr kumimoji="0" lang="nl-NL" sz="1800" b="0" i="0" u="none" strike="noStrike" kern="1200" cap="none" spc="0" normalizeH="0" baseline="0" noProof="0" dirty="0">
                <a:ln>
                  <a:noFill/>
                </a:ln>
                <a:solidFill>
                  <a:srgbClr val="000000"/>
                </a:solidFill>
                <a:effectLst>
                  <a:glow>
                    <a:srgbClr val="FFFFFF">
                      <a:alpha val="99000"/>
                    </a:srgbClr>
                  </a:glow>
                </a:effectLst>
                <a:uLnTx/>
                <a:uFillTx/>
                <a:latin typeface="Politie Text" panose="020B0503040000020204" pitchFamily="34" charset="0"/>
                <a:ea typeface="+mn-ea"/>
                <a:cs typeface="Arial" panose="020B0604020202020204" pitchFamily="34" charset="0"/>
              </a:rPr>
              <a:t>Stappenplan voorbereiding</a:t>
            </a:r>
          </a:p>
          <a:p>
            <a:pPr marL="163513" marR="0" lvl="0" indent="-163513" algn="l" defTabSz="1382298" rtl="0" eaLnBrk="1" fontAlgn="auto" latinLnBrk="0" hangingPunct="1">
              <a:lnSpc>
                <a:spcPct val="100000"/>
              </a:lnSpc>
              <a:spcBef>
                <a:spcPts val="0"/>
              </a:spcBef>
              <a:spcAft>
                <a:spcPts val="600"/>
              </a:spcAft>
              <a:buClrTx/>
              <a:buSzTx/>
              <a:buFont typeface="Politie Text" panose="020B0503040000020204" pitchFamily="34" charset="0"/>
              <a:buChar char="−"/>
              <a:tabLst/>
              <a:defRPr/>
            </a:pPr>
            <a:r>
              <a:rPr kumimoji="0" lang="nl-NL" sz="1800" b="0" i="0" u="none" strike="noStrike" kern="1200" cap="none" spc="0" normalizeH="0" baseline="0" noProof="0" dirty="0">
                <a:ln>
                  <a:noFill/>
                </a:ln>
                <a:solidFill>
                  <a:srgbClr val="000000"/>
                </a:solidFill>
                <a:effectLst>
                  <a:glow>
                    <a:srgbClr val="FFFFFF">
                      <a:alpha val="99000"/>
                    </a:srgbClr>
                  </a:glow>
                </a:effectLst>
                <a:uLnTx/>
                <a:uFillTx/>
                <a:latin typeface="Politie Text" panose="020B0503040000020204" pitchFamily="34" charset="0"/>
                <a:ea typeface="+mn-ea"/>
                <a:cs typeface="Arial" panose="020B0604020202020204" pitchFamily="34" charset="0"/>
              </a:rPr>
              <a:t>  Rapportages </a:t>
            </a:r>
          </a:p>
          <a:p>
            <a:pPr marL="163513" marR="0" lvl="0" indent="-163513" algn="l" defTabSz="1382298" rtl="0" eaLnBrk="1" fontAlgn="auto" latinLnBrk="0" hangingPunct="1">
              <a:lnSpc>
                <a:spcPct val="100000"/>
              </a:lnSpc>
              <a:spcBef>
                <a:spcPts val="0"/>
              </a:spcBef>
              <a:spcAft>
                <a:spcPts val="600"/>
              </a:spcAft>
              <a:buClrTx/>
              <a:buSzTx/>
              <a:buFont typeface="Politie Text" panose="020B0503040000020204" pitchFamily="34" charset="0"/>
              <a:buChar char="−"/>
              <a:tabLst/>
              <a:defRPr/>
            </a:pPr>
            <a:r>
              <a:rPr kumimoji="0" lang="nl-NL" sz="1800" b="0" i="0" u="none" strike="noStrike" kern="1200" cap="none" spc="0" normalizeH="0" baseline="0" noProof="0" dirty="0">
                <a:ln>
                  <a:noFill/>
                </a:ln>
                <a:solidFill>
                  <a:srgbClr val="000000"/>
                </a:solidFill>
                <a:effectLst>
                  <a:glow>
                    <a:srgbClr val="FFFFFF">
                      <a:alpha val="99000"/>
                    </a:srgbClr>
                  </a:glow>
                </a:effectLst>
                <a:uLnTx/>
                <a:uFillTx/>
                <a:latin typeface="Politie Text" panose="020B0503040000020204" pitchFamily="34" charset="0"/>
                <a:ea typeface="+mn-ea"/>
                <a:cs typeface="Arial" panose="020B0604020202020204" pitchFamily="34" charset="0"/>
              </a:rPr>
              <a:t>  Verzuimtoolkit </a:t>
            </a:r>
          </a:p>
          <a:p>
            <a:pPr marL="163513" marR="0" lvl="0" indent="-163513" algn="l" defTabSz="1382298" rtl="0" eaLnBrk="1" fontAlgn="auto" latinLnBrk="0" hangingPunct="1">
              <a:lnSpc>
                <a:spcPct val="100000"/>
              </a:lnSpc>
              <a:spcBef>
                <a:spcPts val="0"/>
              </a:spcBef>
              <a:spcAft>
                <a:spcPts val="600"/>
              </a:spcAft>
              <a:buClrTx/>
              <a:buSzTx/>
              <a:buFont typeface="Politie Text" panose="020B0503040000020204" pitchFamily="34" charset="0"/>
              <a:buChar char="−"/>
              <a:tabLst/>
              <a:defRPr/>
            </a:pPr>
            <a:r>
              <a:rPr kumimoji="0" lang="nl-NL" sz="1800" b="0" i="0" u="none" strike="noStrike" kern="1200" cap="none" spc="0" normalizeH="0" baseline="0" noProof="0" dirty="0">
                <a:ln>
                  <a:noFill/>
                </a:ln>
                <a:solidFill>
                  <a:srgbClr val="000000"/>
                </a:solidFill>
                <a:effectLst>
                  <a:glow>
                    <a:srgbClr val="FFFFFF">
                      <a:alpha val="99000"/>
                    </a:srgbClr>
                  </a:glow>
                </a:effectLst>
                <a:uLnTx/>
                <a:uFillTx/>
                <a:latin typeface="Politie Text" panose="020B0503040000020204" pitchFamily="34" charset="0"/>
                <a:ea typeface="+mn-ea"/>
                <a:cs typeface="Arial" panose="020B0604020202020204" pitchFamily="34" charset="0"/>
              </a:rPr>
              <a:t>  Overzicht opleidingen </a:t>
            </a:r>
          </a:p>
          <a:p>
            <a:pPr marL="163513" marR="0" lvl="0" indent="-163513" algn="l" defTabSz="1382298" rtl="0" eaLnBrk="1" fontAlgn="auto" latinLnBrk="0" hangingPunct="1">
              <a:lnSpc>
                <a:spcPct val="100000"/>
              </a:lnSpc>
              <a:spcBef>
                <a:spcPts val="0"/>
              </a:spcBef>
              <a:spcAft>
                <a:spcPts val="600"/>
              </a:spcAft>
              <a:buClrTx/>
              <a:buSzTx/>
              <a:buFont typeface="Politie Text" panose="020B0503040000020204" pitchFamily="34" charset="0"/>
              <a:buChar char="−"/>
              <a:tabLst/>
              <a:defRPr/>
            </a:pPr>
            <a:r>
              <a:rPr kumimoji="0" lang="nl-NL" sz="1800" b="0" i="0" u="none" strike="noStrike" kern="1200" cap="none" spc="0" normalizeH="0" baseline="0" noProof="0" dirty="0">
                <a:ln>
                  <a:noFill/>
                </a:ln>
                <a:solidFill>
                  <a:srgbClr val="000000"/>
                </a:solidFill>
                <a:effectLst>
                  <a:glow>
                    <a:srgbClr val="FFFFFF">
                      <a:alpha val="99000"/>
                    </a:srgbClr>
                  </a:glow>
                </a:effectLst>
                <a:uLnTx/>
                <a:uFillTx/>
                <a:latin typeface="Politie Text" panose="020B0503040000020204" pitchFamily="34" charset="0"/>
                <a:ea typeface="+mn-ea"/>
                <a:cs typeface="Arial" panose="020B0604020202020204" pitchFamily="34" charset="0"/>
              </a:rPr>
              <a:t>  Implementatiekader ZRO </a:t>
            </a:r>
          </a:p>
          <a:p>
            <a:pPr marL="0" indent="0" eaLnBrk="1" hangingPunct="1">
              <a:spcBef>
                <a:spcPct val="50000"/>
              </a:spcBef>
            </a:pPr>
            <a:endParaRPr lang="nl-NL" sz="1200" b="0" dirty="0">
              <a:solidFill>
                <a:schemeClr val="tx2"/>
              </a:solidFill>
              <a:latin typeface="Politie Text" panose="020B0503050000000003" pitchFamily="34" charset="0"/>
            </a:endParaRPr>
          </a:p>
          <a:p>
            <a:pPr marL="0" indent="0" eaLnBrk="1" hangingPunct="1">
              <a:spcBef>
                <a:spcPct val="50000"/>
              </a:spcBef>
            </a:pPr>
            <a:endParaRPr lang="nl-NL" sz="1200" dirty="0">
              <a:solidFill>
                <a:schemeClr val="tx2"/>
              </a:solidFill>
              <a:latin typeface="Politie Text" panose="020B0503050000000003" pitchFamily="34" charset="0"/>
            </a:endParaRPr>
          </a:p>
          <a:p>
            <a:pPr marL="0" indent="0" eaLnBrk="1" hangingPunct="1">
              <a:spcBef>
                <a:spcPct val="50000"/>
              </a:spcBef>
            </a:pPr>
            <a:endParaRPr lang="nl-NL" sz="1200" b="0" dirty="0" err="1">
              <a:solidFill>
                <a:schemeClr val="tx2"/>
              </a:solidFill>
              <a:latin typeface="Politie Text" panose="020B0503050000000003" pitchFamily="34" charset="0"/>
            </a:endParaRPr>
          </a:p>
        </p:txBody>
      </p:sp>
      <p:pic>
        <p:nvPicPr>
          <p:cNvPr id="7" name="Afbeelding 6">
            <a:extLst>
              <a:ext uri="{FF2B5EF4-FFF2-40B4-BE49-F238E27FC236}">
                <a16:creationId xmlns:a16="http://schemas.microsoft.com/office/drawing/2014/main" id="{31F63DC9-79BB-6968-97D7-3A3F6E488467}"/>
              </a:ext>
            </a:extLst>
          </p:cNvPr>
          <p:cNvPicPr>
            <a:picLocks noChangeAspect="1"/>
          </p:cNvPicPr>
          <p:nvPr/>
        </p:nvPicPr>
        <p:blipFill>
          <a:blip r:embed="rId3"/>
          <a:stretch>
            <a:fillRect/>
          </a:stretch>
        </p:blipFill>
        <p:spPr>
          <a:xfrm>
            <a:off x="629869" y="4319835"/>
            <a:ext cx="3185761" cy="1811902"/>
          </a:xfrm>
          <a:prstGeom prst="rect">
            <a:avLst/>
          </a:prstGeom>
        </p:spPr>
      </p:pic>
      <p:sp>
        <p:nvSpPr>
          <p:cNvPr id="9" name="Footer Placeholder 2">
            <a:extLst>
              <a:ext uri="{FF2B5EF4-FFF2-40B4-BE49-F238E27FC236}">
                <a16:creationId xmlns:a16="http://schemas.microsoft.com/office/drawing/2014/main" id="{8DA70FA3-9C65-587F-66B9-B4A478DFD06D}"/>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spTree>
    <p:extLst>
      <p:ext uri="{BB962C8B-B14F-4D97-AF65-F5344CB8AC3E}">
        <p14:creationId xmlns:p14="http://schemas.microsoft.com/office/powerpoint/2010/main" val="4196071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4492ED7-8937-2BF6-6479-79DFF6DA67FF}"/>
              </a:ext>
            </a:extLst>
          </p:cNvPr>
          <p:cNvSpPr>
            <a:spLocks noGrp="1"/>
          </p:cNvSpPr>
          <p:nvPr>
            <p:ph type="title"/>
          </p:nvPr>
        </p:nvSpPr>
        <p:spPr/>
        <p:txBody>
          <a:bodyPr/>
          <a:lstStyle/>
          <a:p>
            <a:r>
              <a:rPr lang="nl-NL" dirty="0"/>
              <a:t>Bedoeling EPZ</a:t>
            </a:r>
          </a:p>
        </p:txBody>
      </p:sp>
      <p:sp>
        <p:nvSpPr>
          <p:cNvPr id="4" name="Tijdelijke aanduiding voor tekst 3">
            <a:extLst>
              <a:ext uri="{FF2B5EF4-FFF2-40B4-BE49-F238E27FC236}">
                <a16:creationId xmlns:a16="http://schemas.microsoft.com/office/drawing/2014/main" id="{B51B3734-D8D0-0557-6460-3FDB89FDCDA9}"/>
              </a:ext>
            </a:extLst>
          </p:cNvPr>
          <p:cNvSpPr>
            <a:spLocks noGrp="1"/>
          </p:cNvSpPr>
          <p:nvPr>
            <p:ph type="body" sz="quarter" idx="11"/>
          </p:nvPr>
        </p:nvSpPr>
        <p:spPr>
          <a:xfrm>
            <a:off x="720728" y="1727200"/>
            <a:ext cx="5975223" cy="4895849"/>
          </a:xfrm>
        </p:spPr>
        <p:txBody>
          <a:bodyPr/>
          <a:lstStyle/>
          <a:p>
            <a:pPr marL="0" indent="0">
              <a:buNone/>
            </a:pPr>
            <a:r>
              <a:rPr lang="nl-NL" dirty="0"/>
              <a:t>Gewenste situatie: </a:t>
            </a:r>
          </a:p>
          <a:p>
            <a:pPr marL="0" indent="0">
              <a:buNone/>
            </a:pPr>
            <a:r>
              <a:rPr lang="nl-NL" sz="1600" dirty="0">
                <a:solidFill>
                  <a:schemeClr val="tx1"/>
                </a:solidFill>
                <a:latin typeface="+mj-lt"/>
              </a:rPr>
              <a:t>Leidinggevenden zijn toegerust, hebben en nemen de tijd om medewerkers te helpen, en kunnen daardoor een belangrijke rol in het zorg spelen van een medewerker. </a:t>
            </a:r>
          </a:p>
          <a:p>
            <a:pPr marL="0" indent="0">
              <a:buNone/>
            </a:pPr>
            <a:endParaRPr lang="nl-NL" sz="1600" dirty="0">
              <a:solidFill>
                <a:schemeClr val="tx1"/>
              </a:solidFill>
              <a:latin typeface="+mj-lt"/>
            </a:endParaRPr>
          </a:p>
          <a:p>
            <a:pPr marL="0" indent="0">
              <a:buNone/>
            </a:pPr>
            <a:r>
              <a:rPr lang="nl-NL" sz="1600" dirty="0">
                <a:solidFill>
                  <a:schemeClr val="tx1"/>
                </a:solidFill>
                <a:latin typeface="+mj-lt"/>
              </a:rPr>
              <a:t>De medewerker voelt zich daarbij gehoord en weet zich gedurende het gehele zorgtraject gesteund door zijn leidinggevende. </a:t>
            </a:r>
          </a:p>
          <a:p>
            <a:endParaRPr lang="nl-NL" dirty="0"/>
          </a:p>
        </p:txBody>
      </p:sp>
      <p:pic>
        <p:nvPicPr>
          <p:cNvPr id="5" name="Afbeelding 4">
            <a:extLst>
              <a:ext uri="{FF2B5EF4-FFF2-40B4-BE49-F238E27FC236}">
                <a16:creationId xmlns:a16="http://schemas.microsoft.com/office/drawing/2014/main" id="{60BC4653-55EE-E61D-E569-B98DBEE26E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12575" y="366331"/>
            <a:ext cx="1152128" cy="1100540"/>
          </a:xfrm>
          <a:prstGeom prst="rect">
            <a:avLst/>
          </a:prstGeom>
        </p:spPr>
      </p:pic>
      <p:grpSp>
        <p:nvGrpSpPr>
          <p:cNvPr id="6" name="Groep 5">
            <a:extLst>
              <a:ext uri="{FF2B5EF4-FFF2-40B4-BE49-F238E27FC236}">
                <a16:creationId xmlns:a16="http://schemas.microsoft.com/office/drawing/2014/main" id="{4BF90D5F-F254-A878-3A79-1DB3B598634F}"/>
              </a:ext>
            </a:extLst>
          </p:cNvPr>
          <p:cNvGrpSpPr/>
          <p:nvPr/>
        </p:nvGrpSpPr>
        <p:grpSpPr>
          <a:xfrm>
            <a:off x="4391695" y="4679875"/>
            <a:ext cx="4608512" cy="2016224"/>
            <a:chOff x="4535711" y="2954002"/>
            <a:chExt cx="3960440" cy="1720508"/>
          </a:xfrm>
        </p:grpSpPr>
        <p:pic>
          <p:nvPicPr>
            <p:cNvPr id="7" name="Afbeelding 6">
              <a:extLst>
                <a:ext uri="{FF2B5EF4-FFF2-40B4-BE49-F238E27FC236}">
                  <a16:creationId xmlns:a16="http://schemas.microsoft.com/office/drawing/2014/main" id="{2588C8F9-F9A8-DF0F-6C2D-62DD96DBCB5C}"/>
                </a:ext>
              </a:extLst>
            </p:cNvPr>
            <p:cNvPicPr>
              <a:picLocks noChangeAspect="1"/>
            </p:cNvPicPr>
            <p:nvPr/>
          </p:nvPicPr>
          <p:blipFill>
            <a:blip r:embed="rId3"/>
            <a:stretch>
              <a:fillRect/>
            </a:stretch>
          </p:blipFill>
          <p:spPr>
            <a:xfrm>
              <a:off x="4679727" y="2954002"/>
              <a:ext cx="3168352" cy="1712308"/>
            </a:xfrm>
            <a:prstGeom prst="rect">
              <a:avLst/>
            </a:prstGeom>
          </p:spPr>
        </p:pic>
        <p:sp>
          <p:nvSpPr>
            <p:cNvPr id="8" name="Rechthoek 7">
              <a:extLst>
                <a:ext uri="{FF2B5EF4-FFF2-40B4-BE49-F238E27FC236}">
                  <a16:creationId xmlns:a16="http://schemas.microsoft.com/office/drawing/2014/main" id="{0CBA1C52-047E-C1BB-F75E-2024FA033C3F}"/>
                </a:ext>
              </a:extLst>
            </p:cNvPr>
            <p:cNvSpPr/>
            <p:nvPr/>
          </p:nvSpPr>
          <p:spPr>
            <a:xfrm>
              <a:off x="4535711" y="2954002"/>
              <a:ext cx="1440160" cy="21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E1316177-7A51-EC5D-BFF0-FDF9A18445F8}"/>
                </a:ext>
              </a:extLst>
            </p:cNvPr>
            <p:cNvSpPr/>
            <p:nvPr/>
          </p:nvSpPr>
          <p:spPr>
            <a:xfrm>
              <a:off x="7055991" y="4460805"/>
              <a:ext cx="1440160" cy="21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1" name="Tijdelijke aanduiding voor tekst 3">
            <a:extLst>
              <a:ext uri="{FF2B5EF4-FFF2-40B4-BE49-F238E27FC236}">
                <a16:creationId xmlns:a16="http://schemas.microsoft.com/office/drawing/2014/main" id="{4882D09B-5FFD-0B14-5CAA-4BBE826CC771}"/>
              </a:ext>
            </a:extLst>
          </p:cNvPr>
          <p:cNvSpPr txBox="1">
            <a:spLocks/>
          </p:cNvSpPr>
          <p:nvPr/>
        </p:nvSpPr>
        <p:spPr>
          <a:xfrm>
            <a:off x="7344024" y="1727547"/>
            <a:ext cx="5976663" cy="4895849"/>
          </a:xfrm>
          <a:prstGeom prst="rect">
            <a:avLst/>
          </a:prstGeom>
        </p:spPr>
        <p:txBody>
          <a:bodyPr vert="horz" lIns="0" tIns="432000" rIns="0" bIns="0" rtlCol="0">
            <a:noAutofit/>
          </a:bodyPr>
          <a:lstStyle>
            <a:lvl1pPr marL="163513" indent="-163513" algn="l" defTabSz="1382298" rtl="0" eaLnBrk="1" latinLnBrk="0" hangingPunct="1">
              <a:lnSpc>
                <a:spcPct val="100000"/>
              </a:lnSpc>
              <a:spcBef>
                <a:spcPts val="0"/>
              </a:spcBef>
              <a:spcAft>
                <a:spcPts val="600"/>
              </a:spcAft>
              <a:buFont typeface="Arial"/>
              <a:buChar char="-"/>
              <a:defRPr lang="nl-NL" sz="2400" b="0" i="0" kern="1200" dirty="0" smtClean="0">
                <a:solidFill>
                  <a:schemeClr val="accent3"/>
                </a:solidFill>
                <a:effectLst>
                  <a:glow>
                    <a:schemeClr val="bg1">
                      <a:alpha val="99000"/>
                    </a:schemeClr>
                  </a:glow>
                </a:effectLst>
                <a:latin typeface="Politie Text Medium" panose="020B0503040000020204" pitchFamily="34" charset="77"/>
                <a:ea typeface="+mn-ea"/>
                <a:cs typeface="Arial" panose="020B0604020202020204" pitchFamily="34" charset="0"/>
              </a:defRPr>
            </a:lvl1pPr>
            <a:lvl2pPr marL="163513" indent="-163513" algn="l" defTabSz="1382298" rtl="0" eaLnBrk="1" latinLnBrk="0" hangingPunct="1">
              <a:lnSpc>
                <a:spcPct val="100000"/>
              </a:lnSpc>
              <a:spcBef>
                <a:spcPts val="0"/>
              </a:spcBef>
              <a:spcAft>
                <a:spcPts val="400"/>
              </a:spcAft>
              <a:buFont typeface="Arial"/>
              <a:buChar char="-"/>
              <a:defRPr lang="nl-NL" sz="2400" kern="1200">
                <a:solidFill>
                  <a:schemeClr val="tx1"/>
                </a:solidFill>
                <a:effectLst>
                  <a:glow>
                    <a:schemeClr val="bg1">
                      <a:alpha val="99000"/>
                    </a:schemeClr>
                  </a:glow>
                </a:effectLst>
                <a:latin typeface="Politie Text" panose="020B0503040000020204" pitchFamily="34" charset="77"/>
                <a:ea typeface="+mn-ea"/>
                <a:cs typeface="+mn-cs"/>
              </a:defRPr>
            </a:lvl2pPr>
            <a:lvl3pPr marL="190500" indent="-190500" algn="l" defTabSz="1382298" rtl="0" eaLnBrk="1" latinLnBrk="0" hangingPunct="1">
              <a:lnSpc>
                <a:spcPct val="100000"/>
              </a:lnSpc>
              <a:spcBef>
                <a:spcPts val="0"/>
              </a:spcBef>
              <a:spcAft>
                <a:spcPts val="600"/>
              </a:spcAft>
              <a:buFont typeface="Arial"/>
              <a:buChar char="-"/>
              <a:tabLst/>
              <a:defRPr lang="nl-NL" sz="1800" b="0" kern="1200" dirty="0" smtClean="0">
                <a:solidFill>
                  <a:schemeClr val="tx1"/>
                </a:solidFill>
                <a:effectLst>
                  <a:glow>
                    <a:schemeClr val="bg1">
                      <a:alpha val="99000"/>
                    </a:schemeClr>
                  </a:glow>
                </a:effectLst>
                <a:latin typeface="Politie Text" panose="020B0503040000020204" pitchFamily="34" charset="77"/>
                <a:ea typeface="+mn-ea"/>
                <a:cs typeface="+mn-cs"/>
              </a:defRPr>
            </a:lvl3pPr>
            <a:lvl4pPr marL="190500" indent="-190500" algn="l" defTabSz="1382298" rtl="0" eaLnBrk="1" latinLnBrk="0" hangingPunct="1">
              <a:lnSpc>
                <a:spcPct val="100000"/>
              </a:lnSpc>
              <a:spcBef>
                <a:spcPts val="0"/>
              </a:spcBef>
              <a:spcAft>
                <a:spcPts val="600"/>
              </a:spcAft>
              <a:buFont typeface="Arial"/>
              <a:buChar char="-"/>
              <a:tabLst/>
              <a:defRPr lang="nl-NL" sz="1600" kern="1200" dirty="0" smtClean="0">
                <a:solidFill>
                  <a:schemeClr val="tx1"/>
                </a:solidFill>
                <a:effectLst>
                  <a:glow>
                    <a:schemeClr val="bg1">
                      <a:alpha val="99000"/>
                    </a:schemeClr>
                  </a:glow>
                </a:effectLst>
                <a:latin typeface="Politie Text" panose="020B0503040000020204" pitchFamily="34" charset="77"/>
                <a:ea typeface="+mn-ea"/>
                <a:cs typeface="+mn-cs"/>
              </a:defRPr>
            </a:lvl4pPr>
            <a:lvl5pPr marL="171450" indent="-171450" algn="l" defTabSz="1382298" rtl="0" eaLnBrk="1" latinLnBrk="0" hangingPunct="1">
              <a:lnSpc>
                <a:spcPct val="100000"/>
              </a:lnSpc>
              <a:spcBef>
                <a:spcPts val="0"/>
              </a:spcBef>
              <a:spcAft>
                <a:spcPts val="600"/>
              </a:spcAft>
              <a:buFont typeface="Arial"/>
              <a:buChar char="-"/>
              <a:defRPr lang="nl-NL" sz="1400" kern="1200" dirty="0" smtClean="0">
                <a:solidFill>
                  <a:schemeClr val="tx1"/>
                </a:solidFill>
                <a:effectLst>
                  <a:glow>
                    <a:schemeClr val="bg1">
                      <a:alpha val="99000"/>
                    </a:schemeClr>
                  </a:glow>
                </a:effectLst>
                <a:latin typeface="Politie Text" panose="020B0503040000020204" pitchFamily="34" charset="77"/>
                <a:ea typeface="+mn-ea"/>
                <a:cs typeface="+mn-cs"/>
              </a:defRPr>
            </a:lvl5pPr>
            <a:lvl6pPr marL="3801321" indent="-345575" algn="l" defTabSz="1382298" rtl="0" eaLnBrk="1" latinLnBrk="0" hangingPunct="1">
              <a:spcBef>
                <a:spcPct val="20000"/>
              </a:spcBef>
              <a:buFont typeface="Arial" panose="020B0604020202020204" pitchFamily="34" charset="0"/>
              <a:buChar char="•"/>
              <a:defRPr sz="3023" kern="1200">
                <a:solidFill>
                  <a:schemeClr val="tx1"/>
                </a:solidFill>
                <a:latin typeface="+mn-lt"/>
                <a:ea typeface="+mn-ea"/>
                <a:cs typeface="+mn-cs"/>
              </a:defRPr>
            </a:lvl6pPr>
            <a:lvl7pPr marL="4492470" indent="-345575" algn="l" defTabSz="1382298" rtl="0" eaLnBrk="1" latinLnBrk="0" hangingPunct="1">
              <a:spcBef>
                <a:spcPct val="20000"/>
              </a:spcBef>
              <a:buFont typeface="Arial" panose="020B0604020202020204" pitchFamily="34" charset="0"/>
              <a:buChar char="•"/>
              <a:defRPr sz="3023" kern="1200">
                <a:solidFill>
                  <a:schemeClr val="tx1"/>
                </a:solidFill>
                <a:latin typeface="+mn-lt"/>
                <a:ea typeface="+mn-ea"/>
                <a:cs typeface="+mn-cs"/>
              </a:defRPr>
            </a:lvl7pPr>
            <a:lvl8pPr marL="5183619" indent="-345575" algn="l" defTabSz="1382298" rtl="0" eaLnBrk="1" latinLnBrk="0" hangingPunct="1">
              <a:spcBef>
                <a:spcPct val="20000"/>
              </a:spcBef>
              <a:buFont typeface="Arial" panose="020B0604020202020204" pitchFamily="34" charset="0"/>
              <a:buChar char="•"/>
              <a:defRPr sz="3023" kern="1200">
                <a:solidFill>
                  <a:schemeClr val="tx1"/>
                </a:solidFill>
                <a:latin typeface="+mn-lt"/>
                <a:ea typeface="+mn-ea"/>
                <a:cs typeface="+mn-cs"/>
              </a:defRPr>
            </a:lvl8pPr>
            <a:lvl9pPr marL="5874769" indent="-345575" algn="l" defTabSz="1382298" rtl="0" eaLnBrk="1" latinLnBrk="0" hangingPunct="1">
              <a:spcBef>
                <a:spcPct val="20000"/>
              </a:spcBef>
              <a:buFont typeface="Arial" panose="020B0604020202020204" pitchFamily="34" charset="0"/>
              <a:buChar char="•"/>
              <a:defRPr sz="3023" kern="1200">
                <a:solidFill>
                  <a:schemeClr val="tx1"/>
                </a:solidFill>
                <a:latin typeface="+mn-lt"/>
                <a:ea typeface="+mn-ea"/>
                <a:cs typeface="+mn-cs"/>
              </a:defRPr>
            </a:lvl9pPr>
          </a:lstStyle>
          <a:p>
            <a:pPr marL="0" indent="0">
              <a:buFont typeface="Arial"/>
              <a:buNone/>
            </a:pPr>
            <a:r>
              <a:rPr lang="nl-NL" dirty="0"/>
              <a:t>Tijdelijk construct: </a:t>
            </a:r>
          </a:p>
          <a:p>
            <a:pPr marL="0" indent="0">
              <a:buFont typeface="Arial"/>
              <a:buNone/>
            </a:pPr>
            <a:r>
              <a:rPr lang="nl-NL" sz="1600" dirty="0">
                <a:solidFill>
                  <a:schemeClr val="tx1"/>
                </a:solidFill>
                <a:latin typeface="+mj-lt"/>
              </a:rPr>
              <a:t>Een Eenheidsportefeuillehouder Zorg in elke eenheid, met een directe lijn naar de eenheidsleiding, die de zittend leidinggevenden waar nodig ondersteunt in de uitvoering van hun personele zorgplicht, specifiek voor medewerkers die zich in een zorgtraject (al dan niet beroeps gerelateerd) bevinden.</a:t>
            </a:r>
          </a:p>
          <a:p>
            <a:pPr marL="0" indent="0">
              <a:buFont typeface="Arial"/>
              <a:buNone/>
            </a:pPr>
            <a:r>
              <a:rPr lang="nl-NL" sz="1600" dirty="0">
                <a:solidFill>
                  <a:schemeClr val="tx1"/>
                </a:solidFill>
                <a:latin typeface="+mj-lt"/>
              </a:rPr>
              <a:t>. </a:t>
            </a:r>
          </a:p>
          <a:p>
            <a:endParaRPr lang="nl-NL" dirty="0"/>
          </a:p>
        </p:txBody>
      </p:sp>
      <p:sp>
        <p:nvSpPr>
          <p:cNvPr id="13" name="Footer Placeholder 2">
            <a:extLst>
              <a:ext uri="{FF2B5EF4-FFF2-40B4-BE49-F238E27FC236}">
                <a16:creationId xmlns:a16="http://schemas.microsoft.com/office/drawing/2014/main" id="{DD62EF5E-8F19-28AF-C369-03872FDDE6AF}"/>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spTree>
    <p:extLst>
      <p:ext uri="{BB962C8B-B14F-4D97-AF65-F5344CB8AC3E}">
        <p14:creationId xmlns:p14="http://schemas.microsoft.com/office/powerpoint/2010/main" val="50256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70B9A71-DF21-0E67-C9A2-D55E4EF893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28599" y="215379"/>
            <a:ext cx="1152128" cy="1100540"/>
          </a:xfrm>
          <a:prstGeom prst="rect">
            <a:avLst/>
          </a:prstGeom>
        </p:spPr>
      </p:pic>
      <p:sp>
        <p:nvSpPr>
          <p:cNvPr id="9" name="Footer Placeholder 2">
            <a:extLst>
              <a:ext uri="{FF2B5EF4-FFF2-40B4-BE49-F238E27FC236}">
                <a16:creationId xmlns:a16="http://schemas.microsoft.com/office/drawing/2014/main" id="{F31DEE33-0D0D-BBC7-56CB-7DC9D8CD79EB}"/>
              </a:ext>
            </a:extLst>
          </p:cNvPr>
          <p:cNvSpPr>
            <a:spLocks noGrp="1"/>
          </p:cNvSpPr>
          <p:nvPr>
            <p:ph type="ftr" sz="quarter" idx="10"/>
          </p:nvPr>
        </p:nvSpPr>
        <p:spPr/>
        <p:txBody>
          <a:bodyPr/>
          <a:lstStyle/>
          <a:p>
            <a:pPr>
              <a:spcAft>
                <a:spcPts val="600"/>
              </a:spcAft>
            </a:pPr>
            <a:r>
              <a:rPr lang="nl-NL" dirty="0"/>
              <a:t>Programma Specifieke Aandacht en Zorg – </a:t>
            </a:r>
            <a:r>
              <a:rPr lang="nl-NL" sz="1100" dirty="0"/>
              <a:t>Workshop PCZ, EPZ &amp; ZRO</a:t>
            </a:r>
          </a:p>
        </p:txBody>
      </p:sp>
      <p:sp>
        <p:nvSpPr>
          <p:cNvPr id="3" name="Titel 2">
            <a:extLst>
              <a:ext uri="{FF2B5EF4-FFF2-40B4-BE49-F238E27FC236}">
                <a16:creationId xmlns:a16="http://schemas.microsoft.com/office/drawing/2014/main" id="{8CAE95A0-2286-870C-AFF6-407D70C13583}"/>
              </a:ext>
            </a:extLst>
          </p:cNvPr>
          <p:cNvSpPr>
            <a:spLocks noGrp="1"/>
          </p:cNvSpPr>
          <p:nvPr>
            <p:ph type="title"/>
          </p:nvPr>
        </p:nvSpPr>
        <p:spPr/>
        <p:txBody>
          <a:bodyPr/>
          <a:lstStyle/>
          <a:p>
            <a:r>
              <a:rPr lang="nl-NL" dirty="0"/>
              <a:t>Takenpakket</a:t>
            </a:r>
          </a:p>
        </p:txBody>
      </p:sp>
      <p:sp>
        <p:nvSpPr>
          <p:cNvPr id="4" name="Tijdelijke aanduiding voor tekst 3">
            <a:extLst>
              <a:ext uri="{FF2B5EF4-FFF2-40B4-BE49-F238E27FC236}">
                <a16:creationId xmlns:a16="http://schemas.microsoft.com/office/drawing/2014/main" id="{6ED6A225-A8D2-1772-A4F0-2B1D53112309}"/>
              </a:ext>
            </a:extLst>
          </p:cNvPr>
          <p:cNvSpPr>
            <a:spLocks noGrp="1"/>
          </p:cNvSpPr>
          <p:nvPr>
            <p:ph type="body" sz="quarter" idx="11"/>
          </p:nvPr>
        </p:nvSpPr>
        <p:spPr/>
        <p:txBody>
          <a:bodyPr/>
          <a:lstStyle/>
          <a:p>
            <a:pPr marL="342900" lvl="0" indent="-342900">
              <a:buFont typeface="Arial" panose="020B0604020202020204" pitchFamily="34" charset="0"/>
              <a:buChar char="•"/>
            </a:pPr>
            <a:r>
              <a:rPr lang="nl-NL" sz="1800" b="1" dirty="0">
                <a:effectLst/>
                <a:latin typeface="+mn-lt"/>
                <a:cs typeface="+mn-cs"/>
              </a:rPr>
              <a:t>Coachen en ondersteunen </a:t>
            </a:r>
            <a:r>
              <a:rPr lang="nl-NL" sz="1800" dirty="0">
                <a:solidFill>
                  <a:schemeClr val="tx1"/>
                </a:solidFill>
                <a:effectLst/>
                <a:latin typeface="+mn-lt"/>
                <a:cs typeface="+mn-cs"/>
              </a:rPr>
              <a:t>van zittend leidinggevenden. </a:t>
            </a:r>
          </a:p>
          <a:p>
            <a:pPr marL="342900" lvl="0" indent="-342900">
              <a:buFont typeface="Arial" panose="020B0604020202020204" pitchFamily="34" charset="0"/>
              <a:buChar char="•"/>
            </a:pPr>
            <a:r>
              <a:rPr lang="nl-NL" sz="1800" b="1" dirty="0">
                <a:effectLst/>
                <a:latin typeface="+mn-lt"/>
                <a:cs typeface="+mn-cs"/>
              </a:rPr>
              <a:t>Kennisdeling</a:t>
            </a:r>
            <a:endParaRPr lang="nl-NL" sz="1800" dirty="0">
              <a:effectLst/>
              <a:latin typeface="+mn-lt"/>
              <a:cs typeface="+mn-cs"/>
            </a:endParaRPr>
          </a:p>
          <a:p>
            <a:pPr marL="342900" lvl="0" indent="-342900">
              <a:buFont typeface="Arial" panose="020B0604020202020204" pitchFamily="34" charset="0"/>
              <a:buChar char="•"/>
            </a:pPr>
            <a:r>
              <a:rPr lang="nl-NL" sz="1800" b="1" dirty="0">
                <a:effectLst/>
                <a:latin typeface="+mn-lt"/>
                <a:cs typeface="+mn-cs"/>
              </a:rPr>
              <a:t>Signaalfunctie</a:t>
            </a:r>
            <a:r>
              <a:rPr lang="nl-NL" sz="1800" dirty="0">
                <a:solidFill>
                  <a:schemeClr val="tx1"/>
                </a:solidFill>
                <a:effectLst/>
                <a:latin typeface="+mn-lt"/>
                <a:cs typeface="+mn-cs"/>
              </a:rPr>
              <a:t> m.b.t. behoeften en rode draden rondom P-zorg (ook in samenspraak met de arbodienst/VGW en team Vitaal).</a:t>
            </a:r>
          </a:p>
          <a:p>
            <a:pPr marL="342900" lvl="0" indent="-342900">
              <a:buFont typeface="Arial" panose="020B0604020202020204" pitchFamily="34" charset="0"/>
              <a:buChar char="•"/>
            </a:pPr>
            <a:r>
              <a:rPr lang="nl-NL" sz="1800" b="1" dirty="0">
                <a:effectLst/>
                <a:latin typeface="+mn-lt"/>
                <a:cs typeface="+mn-cs"/>
              </a:rPr>
              <a:t>Advisering</a:t>
            </a:r>
            <a:r>
              <a:rPr lang="nl-NL" sz="1800" dirty="0">
                <a:solidFill>
                  <a:schemeClr val="tx1"/>
                </a:solidFill>
                <a:effectLst/>
                <a:latin typeface="+mn-lt"/>
                <a:cs typeface="+mn-cs"/>
              </a:rPr>
              <a:t> van de lijn. </a:t>
            </a:r>
          </a:p>
          <a:p>
            <a:pPr marL="342900" lvl="0" indent="-342900">
              <a:buFont typeface="Arial" panose="020B0604020202020204" pitchFamily="34" charset="0"/>
              <a:buChar char="•"/>
            </a:pPr>
            <a:r>
              <a:rPr lang="nl-NL" sz="1800" b="1" dirty="0">
                <a:effectLst/>
                <a:latin typeface="+mn-lt"/>
                <a:cs typeface="+mn-cs"/>
              </a:rPr>
              <a:t>Overnemen van de p-zorg bij uitzondering </a:t>
            </a:r>
            <a:endParaRPr lang="nl-NL" sz="1800" dirty="0">
              <a:effectLst/>
              <a:latin typeface="+mn-lt"/>
              <a:cs typeface="+mn-cs"/>
            </a:endParaRPr>
          </a:p>
          <a:p>
            <a:pPr marL="342900" lvl="0" indent="-342900">
              <a:buFont typeface="Arial" panose="020B0604020202020204" pitchFamily="34" charset="0"/>
              <a:buChar char="•"/>
            </a:pPr>
            <a:r>
              <a:rPr lang="nl-NL" sz="1800" b="1" dirty="0">
                <a:effectLst/>
                <a:latin typeface="+mn-lt"/>
                <a:cs typeface="+mn-cs"/>
              </a:rPr>
              <a:t>Borgen P-zorg voor oud-medewerkers </a:t>
            </a:r>
            <a:r>
              <a:rPr lang="nl-NL" sz="1800" dirty="0">
                <a:solidFill>
                  <a:schemeClr val="tx1"/>
                </a:solidFill>
                <a:effectLst/>
                <a:latin typeface="+mn-lt"/>
                <a:cs typeface="+mn-cs"/>
              </a:rPr>
              <a:t>die in een zorg en/of schadeafwikkelingstraject komen. </a:t>
            </a:r>
          </a:p>
          <a:p>
            <a:pPr marL="342900" lvl="0" indent="-342900">
              <a:buFont typeface="Arial" panose="020B0604020202020204" pitchFamily="34" charset="0"/>
              <a:buChar char="•"/>
            </a:pPr>
            <a:r>
              <a:rPr lang="nl-NL" sz="1800" b="1" dirty="0">
                <a:effectLst/>
                <a:latin typeface="+mn-lt"/>
                <a:cs typeface="+mn-cs"/>
              </a:rPr>
              <a:t>Aanspreekpunt</a:t>
            </a:r>
            <a:r>
              <a:rPr lang="nl-NL" sz="1800" dirty="0">
                <a:solidFill>
                  <a:schemeClr val="tx1"/>
                </a:solidFill>
                <a:effectLst/>
                <a:latin typeface="+mn-lt"/>
                <a:cs typeface="+mn-cs"/>
              </a:rPr>
              <a:t> voor Team Beroepsrisico (TBR)</a:t>
            </a:r>
          </a:p>
          <a:p>
            <a:pPr marL="342900" lvl="0" indent="-342900">
              <a:buFont typeface="Arial" panose="020B0604020202020204" pitchFamily="34" charset="0"/>
              <a:buChar char="•"/>
            </a:pPr>
            <a:r>
              <a:rPr lang="nl-NL" sz="1800" b="1" dirty="0">
                <a:effectLst/>
                <a:latin typeface="+mn-lt"/>
                <a:cs typeface="+mn-cs"/>
              </a:rPr>
              <a:t>Aanspreekpunt</a:t>
            </a:r>
            <a:r>
              <a:rPr lang="nl-NL" sz="1800" dirty="0">
                <a:solidFill>
                  <a:schemeClr val="tx1"/>
                </a:solidFill>
                <a:effectLst/>
                <a:latin typeface="+mn-lt"/>
                <a:cs typeface="+mn-cs"/>
              </a:rPr>
              <a:t> voor coördinatiepunt </a:t>
            </a:r>
            <a:r>
              <a:rPr lang="nl-NL" sz="1800" dirty="0" err="1">
                <a:solidFill>
                  <a:schemeClr val="tx1"/>
                </a:solidFill>
                <a:effectLst/>
                <a:latin typeface="+mn-lt"/>
                <a:cs typeface="+mn-cs"/>
              </a:rPr>
              <a:t>UvO’s</a:t>
            </a:r>
            <a:r>
              <a:rPr lang="nl-NL" sz="1800" dirty="0">
                <a:solidFill>
                  <a:schemeClr val="tx1"/>
                </a:solidFill>
                <a:effectLst/>
                <a:latin typeface="+mn-lt"/>
                <a:cs typeface="+mn-cs"/>
              </a:rPr>
              <a:t> en namens de eenheid(s)leiding tevens </a:t>
            </a:r>
            <a:r>
              <a:rPr lang="nl-NL" sz="1800" b="1" dirty="0">
                <a:effectLst/>
                <a:latin typeface="+mn-lt"/>
                <a:cs typeface="+mn-cs"/>
              </a:rPr>
              <a:t>gesprekspartner</a:t>
            </a:r>
            <a:r>
              <a:rPr lang="nl-NL" sz="1800" b="1" dirty="0">
                <a:solidFill>
                  <a:schemeClr val="tx1"/>
                </a:solidFill>
                <a:effectLst/>
                <a:latin typeface="+mn-lt"/>
                <a:cs typeface="+mn-cs"/>
              </a:rPr>
              <a:t>. </a:t>
            </a:r>
          </a:p>
          <a:p>
            <a:pPr marL="342900" lvl="0" indent="-342900">
              <a:buFont typeface="Arial" panose="020B0604020202020204" pitchFamily="34" charset="0"/>
              <a:buChar char="•"/>
            </a:pPr>
            <a:r>
              <a:rPr lang="nl-NL" sz="1800" b="1" dirty="0">
                <a:effectLst/>
                <a:latin typeface="+mn-lt"/>
                <a:cs typeface="+mn-cs"/>
              </a:rPr>
              <a:t>Opbouwen van een landelijk netwerk </a:t>
            </a:r>
            <a:r>
              <a:rPr lang="nl-NL" sz="1800" dirty="0">
                <a:solidFill>
                  <a:schemeClr val="tx1"/>
                </a:solidFill>
                <a:effectLst/>
                <a:latin typeface="+mn-lt"/>
                <a:cs typeface="+mn-cs"/>
              </a:rPr>
              <a:t>t.b.v. kennisdeling en -ontwikkeling.</a:t>
            </a:r>
          </a:p>
          <a:p>
            <a:endParaRPr lang="nl-NL" sz="1800" dirty="0">
              <a:solidFill>
                <a:schemeClr val="tx1"/>
              </a:solidFill>
              <a:latin typeface="+mn-lt"/>
            </a:endParaRPr>
          </a:p>
        </p:txBody>
      </p:sp>
      <p:pic>
        <p:nvPicPr>
          <p:cNvPr id="8" name="Tijdelijke aanduiding voor afbeelding 7" descr="Afbeelding met kleding, persoon, Menselijk gezicht, person&#10;&#10;Automatisch gegenereerde beschrijving">
            <a:extLst>
              <a:ext uri="{FF2B5EF4-FFF2-40B4-BE49-F238E27FC236}">
                <a16:creationId xmlns:a16="http://schemas.microsoft.com/office/drawing/2014/main" id="{EF4B2351-F9BD-4DC6-CDE7-AD93F9681166}"/>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8064501" y="1295498"/>
            <a:ext cx="4580466" cy="5760939"/>
          </a:xfrm>
        </p:spPr>
      </p:pic>
    </p:spTree>
    <p:extLst>
      <p:ext uri="{BB962C8B-B14F-4D97-AF65-F5344CB8AC3E}">
        <p14:creationId xmlns:p14="http://schemas.microsoft.com/office/powerpoint/2010/main" val="284724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persoon, kleding, person, buitenshuis&#10;&#10;Automatisch gegenereerde beschrijving">
            <a:extLst>
              <a:ext uri="{FF2B5EF4-FFF2-40B4-BE49-F238E27FC236}">
                <a16:creationId xmlns:a16="http://schemas.microsoft.com/office/drawing/2014/main" id="{22378B9A-ECD0-6EFF-EA45-59A43C89B24C}"/>
              </a:ext>
            </a:extLst>
          </p:cNvPr>
          <p:cNvPicPr>
            <a:picLocks noGrp="1" noChangeAspect="1"/>
          </p:cNvPicPr>
          <p:nvPr>
            <p:ph sz="quarter" idx="14"/>
          </p:nvPr>
        </p:nvPicPr>
        <p:blipFill>
          <a:blip r:embed="rId3" cstate="screen">
            <a:extLst>
              <a:ext uri="{28A0092B-C50C-407E-A947-70E740481C1C}">
                <a14:useLocalDpi xmlns:a14="http://schemas.microsoft.com/office/drawing/2010/main"/>
              </a:ext>
            </a:extLst>
          </a:blip>
          <a:stretch/>
        </p:blipFill>
        <p:spPr>
          <a:xfrm>
            <a:off x="8064500" y="1967971"/>
            <a:ext cx="5759450" cy="3839633"/>
          </a:xfrm>
          <a:noFill/>
        </p:spPr>
      </p:pic>
      <p:sp>
        <p:nvSpPr>
          <p:cNvPr id="3" name="Titel 2">
            <a:extLst>
              <a:ext uri="{FF2B5EF4-FFF2-40B4-BE49-F238E27FC236}">
                <a16:creationId xmlns:a16="http://schemas.microsoft.com/office/drawing/2014/main" id="{918EE694-0C53-3795-3A30-1A06BD481572}"/>
              </a:ext>
            </a:extLst>
          </p:cNvPr>
          <p:cNvSpPr>
            <a:spLocks noGrp="1"/>
          </p:cNvSpPr>
          <p:nvPr>
            <p:ph type="title"/>
          </p:nvPr>
        </p:nvSpPr>
        <p:spPr/>
        <p:txBody>
          <a:bodyPr wrap="square" anchor="t">
            <a:normAutofit/>
          </a:bodyPr>
          <a:lstStyle/>
          <a:p>
            <a:r>
              <a:rPr lang="nl-NL" dirty="0"/>
              <a:t>Beoogd effect in de lijn</a:t>
            </a:r>
          </a:p>
        </p:txBody>
      </p:sp>
      <p:sp>
        <p:nvSpPr>
          <p:cNvPr id="4" name="Tijdelijke aanduiding voor tekst 3">
            <a:extLst>
              <a:ext uri="{FF2B5EF4-FFF2-40B4-BE49-F238E27FC236}">
                <a16:creationId xmlns:a16="http://schemas.microsoft.com/office/drawing/2014/main" id="{D8270086-DCD2-9361-DD0F-A1C86FFB79D9}"/>
              </a:ext>
            </a:extLst>
          </p:cNvPr>
          <p:cNvSpPr>
            <a:spLocks noGrp="1"/>
          </p:cNvSpPr>
          <p:nvPr>
            <p:ph type="body" sz="quarter" idx="11"/>
          </p:nvPr>
        </p:nvSpPr>
        <p:spPr/>
        <p:txBody>
          <a:bodyPr>
            <a:normAutofit lnSpcReduction="10000"/>
          </a:bodyPr>
          <a:lstStyle/>
          <a:p>
            <a:pPr>
              <a:lnSpc>
                <a:spcPct val="90000"/>
              </a:lnSpc>
            </a:pPr>
            <a:r>
              <a:rPr lang="nl-NL" sz="1700" dirty="0">
                <a:solidFill>
                  <a:schemeClr val="tx1"/>
                </a:solidFill>
                <a:latin typeface="Politie Text" panose="020B0503040000020204" pitchFamily="34" charset="0"/>
              </a:rPr>
              <a:t>Versterken collectief en individueel leiderschap</a:t>
            </a:r>
          </a:p>
          <a:p>
            <a:pPr>
              <a:lnSpc>
                <a:spcPct val="90000"/>
              </a:lnSpc>
            </a:pPr>
            <a:endParaRPr lang="nl-NL" sz="1700" dirty="0">
              <a:solidFill>
                <a:schemeClr val="tx1"/>
              </a:solidFill>
              <a:latin typeface="Politie Text" panose="020B0503040000020204" pitchFamily="34" charset="0"/>
            </a:endParaRPr>
          </a:p>
          <a:p>
            <a:pPr>
              <a:lnSpc>
                <a:spcPct val="90000"/>
              </a:lnSpc>
            </a:pPr>
            <a:r>
              <a:rPr lang="nl-NL" sz="1700" dirty="0">
                <a:solidFill>
                  <a:schemeClr val="tx1"/>
                </a:solidFill>
                <a:latin typeface="Politie Text" panose="020B0503040000020204" pitchFamily="34" charset="0"/>
              </a:rPr>
              <a:t>Verdiepen van inzicht van leidinggevenden in de totale zorgketen (van preventie t/m nazorg)</a:t>
            </a:r>
          </a:p>
          <a:p>
            <a:pPr marL="0" indent="0">
              <a:lnSpc>
                <a:spcPct val="90000"/>
              </a:lnSpc>
              <a:buNone/>
            </a:pPr>
            <a:endParaRPr lang="nl-NL" sz="1700" dirty="0">
              <a:solidFill>
                <a:schemeClr val="tx1"/>
              </a:solidFill>
              <a:latin typeface="Politie Text" panose="020B0503040000020204" pitchFamily="34" charset="0"/>
            </a:endParaRPr>
          </a:p>
          <a:p>
            <a:pPr>
              <a:lnSpc>
                <a:spcPct val="90000"/>
              </a:lnSpc>
            </a:pPr>
            <a:r>
              <a:rPr lang="nl-NL" sz="1700" dirty="0">
                <a:solidFill>
                  <a:schemeClr val="tx1"/>
                </a:solidFill>
                <a:latin typeface="Politie Text" panose="020B0503040000020204" pitchFamily="34" charset="0"/>
              </a:rPr>
              <a:t>Meer uniforme en gedragen opvatting bij leidinggevenden over de aanpak in de zorgketen</a:t>
            </a:r>
          </a:p>
          <a:p>
            <a:pPr marL="0" indent="0">
              <a:lnSpc>
                <a:spcPct val="90000"/>
              </a:lnSpc>
              <a:buNone/>
            </a:pPr>
            <a:endParaRPr lang="nl-NL" sz="1700" dirty="0">
              <a:solidFill>
                <a:schemeClr val="tx1"/>
              </a:solidFill>
              <a:latin typeface="Politie Text" panose="020B0503040000020204" pitchFamily="34" charset="0"/>
            </a:endParaRPr>
          </a:p>
          <a:p>
            <a:pPr>
              <a:lnSpc>
                <a:spcPct val="90000"/>
              </a:lnSpc>
            </a:pPr>
            <a:r>
              <a:rPr lang="nl-NL" sz="1700" dirty="0">
                <a:solidFill>
                  <a:schemeClr val="tx1"/>
                </a:solidFill>
                <a:latin typeface="Politie Text" panose="020B0503040000020204" pitchFamily="34" charset="0"/>
              </a:rPr>
              <a:t>Meer acceptatie op preventieve maatregelen in de eenheid</a:t>
            </a:r>
          </a:p>
          <a:p>
            <a:pPr marL="0" indent="0">
              <a:lnSpc>
                <a:spcPct val="90000"/>
              </a:lnSpc>
              <a:buNone/>
            </a:pPr>
            <a:endParaRPr lang="nl-NL" sz="1700" dirty="0">
              <a:solidFill>
                <a:schemeClr val="tx1"/>
              </a:solidFill>
              <a:latin typeface="Politie Text" panose="020B0503040000020204" pitchFamily="34" charset="0"/>
            </a:endParaRPr>
          </a:p>
          <a:p>
            <a:pPr>
              <a:lnSpc>
                <a:spcPct val="90000"/>
              </a:lnSpc>
            </a:pPr>
            <a:r>
              <a:rPr lang="nl-NL" sz="1700" dirty="0">
                <a:solidFill>
                  <a:schemeClr val="tx1"/>
                </a:solidFill>
                <a:latin typeface="Politie Text" panose="020B0503040000020204" pitchFamily="34" charset="0"/>
              </a:rPr>
              <a:t>Vraagbaak voor de leidinggevende</a:t>
            </a:r>
          </a:p>
          <a:p>
            <a:pPr marL="0" indent="0">
              <a:lnSpc>
                <a:spcPct val="90000"/>
              </a:lnSpc>
              <a:buNone/>
            </a:pPr>
            <a:endParaRPr lang="nl-NL" sz="1700" dirty="0">
              <a:solidFill>
                <a:schemeClr val="tx1"/>
              </a:solidFill>
              <a:latin typeface="Politie Text" panose="020B0503040000020204" pitchFamily="34" charset="0"/>
            </a:endParaRPr>
          </a:p>
          <a:p>
            <a:pPr>
              <a:lnSpc>
                <a:spcPct val="90000"/>
              </a:lnSpc>
            </a:pPr>
            <a:r>
              <a:rPr lang="nl-NL" sz="1700" dirty="0">
                <a:solidFill>
                  <a:schemeClr val="tx1"/>
                </a:solidFill>
                <a:latin typeface="Politie Text" panose="020B0503040000020204" pitchFamily="34" charset="0"/>
              </a:rPr>
              <a:t>Voorkomen van langdurige uitval</a:t>
            </a:r>
          </a:p>
          <a:p>
            <a:pPr marL="0" indent="0">
              <a:lnSpc>
                <a:spcPct val="90000"/>
              </a:lnSpc>
              <a:buNone/>
            </a:pPr>
            <a:endParaRPr lang="nl-NL" sz="1700" dirty="0">
              <a:solidFill>
                <a:schemeClr val="tx1"/>
              </a:solidFill>
              <a:latin typeface="Politie Text" panose="020B0503040000020204" pitchFamily="34" charset="0"/>
            </a:endParaRPr>
          </a:p>
          <a:p>
            <a:pPr>
              <a:lnSpc>
                <a:spcPct val="90000"/>
              </a:lnSpc>
            </a:pPr>
            <a:r>
              <a:rPr lang="nl-NL" sz="1700" dirty="0">
                <a:solidFill>
                  <a:schemeClr val="tx1"/>
                </a:solidFill>
                <a:latin typeface="Politie Text" panose="020B0503040000020204" pitchFamily="34" charset="0"/>
              </a:rPr>
              <a:t>Terugdringen van het ziekteverzuim</a:t>
            </a:r>
          </a:p>
          <a:p>
            <a:pPr>
              <a:lnSpc>
                <a:spcPct val="90000"/>
              </a:lnSpc>
            </a:pPr>
            <a:endParaRPr lang="nl-NL" sz="1700" dirty="0"/>
          </a:p>
        </p:txBody>
      </p:sp>
      <p:pic>
        <p:nvPicPr>
          <p:cNvPr id="8" name="Afbeelding 7">
            <a:extLst>
              <a:ext uri="{FF2B5EF4-FFF2-40B4-BE49-F238E27FC236}">
                <a16:creationId xmlns:a16="http://schemas.microsoft.com/office/drawing/2014/main" id="{98B949C6-7567-28AB-42C7-D0F29017FA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28599" y="143371"/>
            <a:ext cx="1152128" cy="1100540"/>
          </a:xfrm>
          <a:prstGeom prst="rect">
            <a:avLst/>
          </a:prstGeom>
        </p:spPr>
      </p:pic>
      <p:sp>
        <p:nvSpPr>
          <p:cNvPr id="9" name="Footer Placeholder 2">
            <a:extLst>
              <a:ext uri="{FF2B5EF4-FFF2-40B4-BE49-F238E27FC236}">
                <a16:creationId xmlns:a16="http://schemas.microsoft.com/office/drawing/2014/main" id="{3BF082CF-6E8C-2F31-F24B-545432F428B0}"/>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spTree>
    <p:extLst>
      <p:ext uri="{BB962C8B-B14F-4D97-AF65-F5344CB8AC3E}">
        <p14:creationId xmlns:p14="http://schemas.microsoft.com/office/powerpoint/2010/main" val="234964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Rechte verbindingslijn met pijl 75">
            <a:extLst>
              <a:ext uri="{FF2B5EF4-FFF2-40B4-BE49-F238E27FC236}">
                <a16:creationId xmlns:a16="http://schemas.microsoft.com/office/drawing/2014/main" id="{DEA7672D-FEF1-0806-07D4-7F0CE26D886B}"/>
              </a:ext>
            </a:extLst>
          </p:cNvPr>
          <p:cNvCxnSpPr>
            <a:cxnSpLocks/>
          </p:cNvCxnSpPr>
          <p:nvPr/>
        </p:nvCxnSpPr>
        <p:spPr>
          <a:xfrm>
            <a:off x="9216231" y="1583531"/>
            <a:ext cx="213998" cy="345938"/>
          </a:xfrm>
          <a:prstGeom prst="straightConnector1">
            <a:avLst/>
          </a:prstGeom>
          <a:ln w="38100">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5263AE22-CF4E-0E78-5084-1E77F4D31E59}"/>
              </a:ext>
            </a:extLst>
          </p:cNvPr>
          <p:cNvSpPr>
            <a:spLocks noGrp="1"/>
          </p:cNvSpPr>
          <p:nvPr>
            <p:ph type="title"/>
          </p:nvPr>
        </p:nvSpPr>
        <p:spPr/>
        <p:txBody>
          <a:bodyPr/>
          <a:lstStyle/>
          <a:p>
            <a:r>
              <a:rPr lang="nl-NL" dirty="0"/>
              <a:t>Organisatiestructuur </a:t>
            </a:r>
          </a:p>
        </p:txBody>
      </p:sp>
      <p:sp>
        <p:nvSpPr>
          <p:cNvPr id="6" name="Tekstvak 5">
            <a:extLst>
              <a:ext uri="{FF2B5EF4-FFF2-40B4-BE49-F238E27FC236}">
                <a16:creationId xmlns:a16="http://schemas.microsoft.com/office/drawing/2014/main" id="{DAD33079-3592-AF41-40C6-F2B0B6CD7F79}"/>
              </a:ext>
            </a:extLst>
          </p:cNvPr>
          <p:cNvSpPr txBox="1"/>
          <p:nvPr/>
        </p:nvSpPr>
        <p:spPr bwMode="auto">
          <a:xfrm>
            <a:off x="2519487" y="3167707"/>
            <a:ext cx="1440160" cy="246221"/>
          </a:xfrm>
          <a:prstGeom prst="rect">
            <a:avLst/>
          </a:prstGeom>
          <a:solidFill>
            <a:schemeClr val="bg1"/>
          </a:solidFill>
          <a:ln w="12700">
            <a:noFill/>
            <a:miter lim="800000"/>
            <a:headEnd/>
            <a:tailEnd/>
          </a:ln>
          <a:effectLst/>
        </p:spPr>
        <p:txBody>
          <a:bodyPr wrap="square" lIns="0" tIns="0" rIns="0" bIns="0" rtlCol="0" anchor="ctr">
            <a:spAutoFit/>
          </a:bodyPr>
          <a:lstStyle/>
          <a:p>
            <a:pPr marL="0" indent="0" eaLnBrk="1" hangingPunct="1">
              <a:spcBef>
                <a:spcPct val="50000"/>
              </a:spcBef>
            </a:pPr>
            <a:r>
              <a:rPr lang="nl-NL" sz="1600" b="1" dirty="0">
                <a:latin typeface="Politie Text" panose="020B0503050000000003" pitchFamily="34" charset="0"/>
              </a:rPr>
              <a:t>Arbodienst</a:t>
            </a:r>
            <a:r>
              <a:rPr lang="nl-NL" sz="1600" b="0" dirty="0">
                <a:latin typeface="Politie Text" panose="020B0503050000000003" pitchFamily="34" charset="0"/>
              </a:rPr>
              <a:t> </a:t>
            </a:r>
          </a:p>
        </p:txBody>
      </p:sp>
      <p:sp>
        <p:nvSpPr>
          <p:cNvPr id="7" name="Tekstvak 6">
            <a:extLst>
              <a:ext uri="{FF2B5EF4-FFF2-40B4-BE49-F238E27FC236}">
                <a16:creationId xmlns:a16="http://schemas.microsoft.com/office/drawing/2014/main" id="{3DDE006C-A579-C269-224B-60E735D35E30}"/>
              </a:ext>
            </a:extLst>
          </p:cNvPr>
          <p:cNvSpPr txBox="1"/>
          <p:nvPr/>
        </p:nvSpPr>
        <p:spPr bwMode="auto">
          <a:xfrm>
            <a:off x="503263" y="3743771"/>
            <a:ext cx="2664296" cy="3447098"/>
          </a:xfrm>
          <a:prstGeom prst="rect">
            <a:avLst/>
          </a:prstGeom>
          <a:solidFill>
            <a:schemeClr val="bg1"/>
          </a:solidFill>
          <a:ln w="12700">
            <a:noFill/>
            <a:miter lim="800000"/>
            <a:headEnd/>
            <a:tailEnd/>
          </a:ln>
          <a:effectLst/>
        </p:spPr>
        <p:txBody>
          <a:bodyPr wrap="square" lIns="0" tIns="0" rIns="0" bIns="0" rtlCol="0" anchor="ctr">
            <a:spAutoFit/>
          </a:bodyPr>
          <a:lstStyle/>
          <a:p>
            <a:pPr defTabSz="777576"/>
            <a:r>
              <a:rPr lang="nl-NL" sz="1400" b="1" u="sng" dirty="0">
                <a:solidFill>
                  <a:prstClr val="black"/>
                </a:solidFill>
                <a:latin typeface="Politie Text" panose="020B0503040000020204" pitchFamily="34" charset="0"/>
              </a:rPr>
              <a:t>Landelijke </a:t>
            </a:r>
            <a:r>
              <a:rPr lang="nl-NL" sz="1400" b="1" u="sng" dirty="0" err="1">
                <a:solidFill>
                  <a:prstClr val="black"/>
                </a:solidFill>
                <a:latin typeface="Politie Text" panose="020B0503040000020204" pitchFamily="34" charset="0"/>
              </a:rPr>
              <a:t>arboteam</a:t>
            </a:r>
            <a:endParaRPr lang="nl-NL" sz="1400" b="1" u="sng" dirty="0">
              <a:solidFill>
                <a:prstClr val="black"/>
              </a:solidFill>
              <a:latin typeface="Politie Text" panose="020B0503040000020204" pitchFamily="34" charset="0"/>
            </a:endParaRPr>
          </a:p>
          <a:p>
            <a:pPr defTabSz="777576"/>
            <a:r>
              <a:rPr lang="nl-NL" sz="1400" dirty="0">
                <a:solidFill>
                  <a:prstClr val="black"/>
                </a:solidFill>
                <a:latin typeface="Politie Text" panose="020B0503040000020204" pitchFamily="34" charset="0"/>
              </a:rPr>
              <a:t>Hieronder vallen functionaliteiten en werkzaamheden zoals:</a:t>
            </a:r>
          </a:p>
          <a:p>
            <a:pPr defTabSz="777576"/>
            <a:r>
              <a:rPr lang="nl-NL" sz="1400" dirty="0">
                <a:solidFill>
                  <a:prstClr val="black"/>
                </a:solidFill>
                <a:latin typeface="Politie Text" panose="020B0503040000020204" pitchFamily="34" charset="0"/>
              </a:rPr>
              <a:t>-Kopspecialisten</a:t>
            </a:r>
          </a:p>
          <a:p>
            <a:pPr defTabSz="777576"/>
            <a:r>
              <a:rPr lang="nl-NL" sz="1400" dirty="0">
                <a:solidFill>
                  <a:prstClr val="black"/>
                </a:solidFill>
                <a:latin typeface="Politie Text" panose="020B0503040000020204" pitchFamily="34" charset="0"/>
              </a:rPr>
              <a:t>- Aanvullende deskundigen </a:t>
            </a:r>
          </a:p>
          <a:p>
            <a:pPr defTabSz="777576"/>
            <a:r>
              <a:rPr lang="nl-NL" sz="1400" dirty="0">
                <a:solidFill>
                  <a:prstClr val="black"/>
                </a:solidFill>
                <a:latin typeface="Politie Text" panose="020B0503040000020204" pitchFamily="34" charset="0"/>
              </a:rPr>
              <a:t>- Teamleider lokale </a:t>
            </a:r>
            <a:r>
              <a:rPr lang="nl-NL" sz="1400" dirty="0" err="1">
                <a:solidFill>
                  <a:prstClr val="black"/>
                </a:solidFill>
                <a:latin typeface="Politie Text" panose="020B0503040000020204" pitchFamily="34" charset="0"/>
              </a:rPr>
              <a:t>arboteam</a:t>
            </a:r>
            <a:endParaRPr lang="nl-NL" sz="1400" dirty="0">
              <a:solidFill>
                <a:prstClr val="black"/>
              </a:solidFill>
              <a:latin typeface="Politie Text" panose="020B0503040000020204" pitchFamily="34" charset="0"/>
            </a:endParaRPr>
          </a:p>
          <a:p>
            <a:pPr defTabSz="777576"/>
            <a:r>
              <a:rPr lang="nl-NL" sz="1400" dirty="0">
                <a:solidFill>
                  <a:prstClr val="black"/>
                </a:solidFill>
                <a:latin typeface="Politie Text" panose="020B0503040000020204" pitchFamily="34" charset="0"/>
              </a:rPr>
              <a:t>- Backoffice</a:t>
            </a:r>
          </a:p>
          <a:p>
            <a:pPr defTabSz="777576"/>
            <a:r>
              <a:rPr lang="nl-NL" sz="1400" dirty="0">
                <a:solidFill>
                  <a:prstClr val="black"/>
                </a:solidFill>
                <a:latin typeface="Politie Text" panose="020B0503040000020204" pitchFamily="34" charset="0"/>
              </a:rPr>
              <a:t>- Beroeps gerelateerde gezondheidsklachten</a:t>
            </a:r>
          </a:p>
          <a:p>
            <a:pPr defTabSz="777576"/>
            <a:r>
              <a:rPr lang="nl-NL" sz="1400" dirty="0">
                <a:solidFill>
                  <a:prstClr val="black"/>
                </a:solidFill>
                <a:latin typeface="Politie Text" panose="020B0503040000020204" pitchFamily="34" charset="0"/>
              </a:rPr>
              <a:t>- Soc. Zekerheid</a:t>
            </a:r>
          </a:p>
          <a:p>
            <a:pPr defTabSz="777576"/>
            <a:r>
              <a:rPr lang="nl-NL" sz="1400" dirty="0">
                <a:solidFill>
                  <a:prstClr val="black"/>
                </a:solidFill>
                <a:latin typeface="Politie Text" panose="020B0503040000020204" pitchFamily="34" charset="0"/>
              </a:rPr>
              <a:t>- Monitoring &amp; Evaluatie</a:t>
            </a:r>
          </a:p>
          <a:p>
            <a:pPr defTabSz="777576"/>
            <a:r>
              <a:rPr lang="nl-NL" sz="1400" dirty="0">
                <a:solidFill>
                  <a:prstClr val="black"/>
                </a:solidFill>
                <a:latin typeface="Politie Text" panose="020B0503040000020204" pitchFamily="34" charset="0"/>
              </a:rPr>
              <a:t>- Coördinatiepunt</a:t>
            </a:r>
          </a:p>
          <a:p>
            <a:pPr defTabSz="777576"/>
            <a:r>
              <a:rPr lang="nl-NL" sz="1400" dirty="0">
                <a:solidFill>
                  <a:prstClr val="black"/>
                </a:solidFill>
                <a:latin typeface="Politie Text" panose="020B0503040000020204" pitchFamily="34" charset="0"/>
              </a:rPr>
              <a:t>- Specialisatie staffuncties</a:t>
            </a:r>
          </a:p>
          <a:p>
            <a:pPr defTabSz="777576"/>
            <a:endParaRPr lang="nl-NL" sz="1200" dirty="0">
              <a:solidFill>
                <a:prstClr val="black"/>
              </a:solidFill>
              <a:latin typeface="Politie Text" panose="020B0503040000020204" pitchFamily="34" charset="0"/>
            </a:endParaRPr>
          </a:p>
          <a:p>
            <a:pPr algn="ctr" defTabSz="777576"/>
            <a:endParaRPr lang="nl-NL" sz="1200" dirty="0">
              <a:solidFill>
                <a:prstClr val="black"/>
              </a:solidFill>
              <a:latin typeface="Politie Text" panose="020B0503040000020204" pitchFamily="34" charset="0"/>
            </a:endParaRPr>
          </a:p>
          <a:p>
            <a:pPr marL="0" indent="0" eaLnBrk="1" hangingPunct="1">
              <a:spcBef>
                <a:spcPct val="50000"/>
              </a:spcBef>
            </a:pPr>
            <a:endParaRPr lang="nl-NL" sz="1200" b="0" dirty="0" err="1">
              <a:solidFill>
                <a:schemeClr val="tx2"/>
              </a:solidFill>
              <a:latin typeface="Politie Text" panose="020B0503050000000003" pitchFamily="34" charset="0"/>
            </a:endParaRPr>
          </a:p>
        </p:txBody>
      </p:sp>
      <p:sp>
        <p:nvSpPr>
          <p:cNvPr id="8" name="Tekstvak 7">
            <a:extLst>
              <a:ext uri="{FF2B5EF4-FFF2-40B4-BE49-F238E27FC236}">
                <a16:creationId xmlns:a16="http://schemas.microsoft.com/office/drawing/2014/main" id="{847BED0A-FA66-4570-AC0C-C9CC2A2DEFB7}"/>
              </a:ext>
            </a:extLst>
          </p:cNvPr>
          <p:cNvSpPr txBox="1"/>
          <p:nvPr/>
        </p:nvSpPr>
        <p:spPr bwMode="auto">
          <a:xfrm>
            <a:off x="3743623" y="3743771"/>
            <a:ext cx="2160240" cy="2585323"/>
          </a:xfrm>
          <a:prstGeom prst="rect">
            <a:avLst/>
          </a:prstGeom>
          <a:solidFill>
            <a:schemeClr val="bg1"/>
          </a:solidFill>
          <a:ln w="12700">
            <a:noFill/>
            <a:miter lim="800000"/>
            <a:headEnd/>
            <a:tailEnd/>
          </a:ln>
          <a:effectLst/>
        </p:spPr>
        <p:txBody>
          <a:bodyPr wrap="square" lIns="0" tIns="0" rIns="0" bIns="0" rtlCol="0" anchor="ctr">
            <a:spAutoFit/>
          </a:bodyPr>
          <a:lstStyle/>
          <a:p>
            <a:pPr marL="0" indent="0" eaLnBrk="1" hangingPunct="1">
              <a:spcBef>
                <a:spcPct val="50000"/>
              </a:spcBef>
            </a:pPr>
            <a:r>
              <a:rPr lang="nl-NL" sz="1400" b="1" u="sng" dirty="0">
                <a:latin typeface="Politie Text" panose="020B0503050000000003" pitchFamily="34" charset="0"/>
              </a:rPr>
              <a:t>Lokale </a:t>
            </a:r>
            <a:r>
              <a:rPr lang="nl-NL" sz="1400" b="1" u="sng" dirty="0" err="1">
                <a:latin typeface="Politie Text" panose="020B0503050000000003" pitchFamily="34" charset="0"/>
              </a:rPr>
              <a:t>arboteam</a:t>
            </a:r>
            <a:r>
              <a:rPr lang="nl-NL" sz="1400" b="1" u="sng" dirty="0">
                <a:latin typeface="Politie Text" panose="020B0503050000000003" pitchFamily="34" charset="0"/>
              </a:rPr>
              <a:t> </a:t>
            </a:r>
            <a:r>
              <a:rPr lang="nl-NL" sz="1400" b="0" dirty="0">
                <a:latin typeface="Politie Text" panose="020B0503050000000003" pitchFamily="34" charset="0"/>
              </a:rPr>
              <a:t>(gedeconcentreerd vanuit het landelijke team)</a:t>
            </a:r>
          </a:p>
          <a:p>
            <a:pPr marL="0" indent="0" eaLnBrk="1" hangingPunct="1">
              <a:spcBef>
                <a:spcPct val="50000"/>
              </a:spcBef>
            </a:pPr>
            <a:endParaRPr lang="nl-NL" sz="1400" b="0" dirty="0">
              <a:latin typeface="Politie Text" panose="020B0503050000000003" pitchFamily="34" charset="0"/>
            </a:endParaRPr>
          </a:p>
          <a:p>
            <a:pPr defTabSz="777576"/>
            <a:r>
              <a:rPr lang="nl-NL" sz="1400" dirty="0">
                <a:latin typeface="Politie Text" panose="020B0503040000020204" pitchFamily="34" charset="0"/>
              </a:rPr>
              <a:t>Hieronder vallen functionaliteiten en werkzaamheden zoals:</a:t>
            </a:r>
          </a:p>
          <a:p>
            <a:pPr defTabSz="777576"/>
            <a:r>
              <a:rPr lang="nl-NL" sz="1400" dirty="0">
                <a:latin typeface="Politie Text" panose="020B0503040000020204" pitchFamily="34" charset="0"/>
              </a:rPr>
              <a:t>Overige zorgprofessionals, o.a. geestelijk verzorger, zorg coördinator etc. </a:t>
            </a:r>
          </a:p>
          <a:p>
            <a:pPr marL="0" indent="0" eaLnBrk="1" hangingPunct="1">
              <a:spcBef>
                <a:spcPct val="50000"/>
              </a:spcBef>
            </a:pPr>
            <a:endParaRPr lang="nl-NL" sz="1400" b="0" dirty="0" err="1">
              <a:latin typeface="Politie Text" panose="020B0503050000000003" pitchFamily="34" charset="0"/>
            </a:endParaRPr>
          </a:p>
        </p:txBody>
      </p:sp>
      <p:sp>
        <p:nvSpPr>
          <p:cNvPr id="14" name="Pijl: rechts 13">
            <a:extLst>
              <a:ext uri="{FF2B5EF4-FFF2-40B4-BE49-F238E27FC236}">
                <a16:creationId xmlns:a16="http://schemas.microsoft.com/office/drawing/2014/main" id="{E300697C-D236-54B5-8ED1-1931D3BF9DF8}"/>
              </a:ext>
            </a:extLst>
          </p:cNvPr>
          <p:cNvSpPr/>
          <p:nvPr/>
        </p:nvSpPr>
        <p:spPr>
          <a:xfrm>
            <a:off x="2375471" y="3743771"/>
            <a:ext cx="1224136" cy="24681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7AF70AA8-24C6-E308-F144-E8A04E6E9A49}"/>
              </a:ext>
            </a:extLst>
          </p:cNvPr>
          <p:cNvSpPr txBox="1"/>
          <p:nvPr/>
        </p:nvSpPr>
        <p:spPr bwMode="auto">
          <a:xfrm>
            <a:off x="1559698" y="6598720"/>
            <a:ext cx="3312368" cy="246221"/>
          </a:xfrm>
          <a:prstGeom prst="rect">
            <a:avLst/>
          </a:prstGeom>
          <a:solidFill>
            <a:schemeClr val="bg1"/>
          </a:solidFill>
          <a:ln w="25400">
            <a:solidFill>
              <a:schemeClr val="tx2"/>
            </a:solidFill>
            <a:prstDash val="sysDot"/>
            <a:miter lim="800000"/>
            <a:headEnd/>
            <a:tailEnd/>
          </a:ln>
          <a:effectLst/>
        </p:spPr>
        <p:txBody>
          <a:bodyPr wrap="square" lIns="0" tIns="0" rIns="0" bIns="0" rtlCol="0" anchor="ctr">
            <a:spAutoFit/>
          </a:bodyPr>
          <a:lstStyle/>
          <a:p>
            <a:pPr marL="0" indent="0" algn="ctr" eaLnBrk="1" hangingPunct="1">
              <a:spcBef>
                <a:spcPct val="50000"/>
              </a:spcBef>
            </a:pPr>
            <a:r>
              <a:rPr lang="nl-NL" sz="1600" b="1" dirty="0">
                <a:solidFill>
                  <a:schemeClr val="accent3"/>
                </a:solidFill>
                <a:latin typeface="Politie Text" panose="020B0503050000000003" pitchFamily="34" charset="0"/>
              </a:rPr>
              <a:t>Intern gecertificeerde arbodienst </a:t>
            </a:r>
          </a:p>
        </p:txBody>
      </p:sp>
      <p:sp>
        <p:nvSpPr>
          <p:cNvPr id="16" name="Rechthoek: afgeronde hoeken 15">
            <a:extLst>
              <a:ext uri="{FF2B5EF4-FFF2-40B4-BE49-F238E27FC236}">
                <a16:creationId xmlns:a16="http://schemas.microsoft.com/office/drawing/2014/main" id="{F3482706-2B38-E48C-0680-BE312DD79571}"/>
              </a:ext>
            </a:extLst>
          </p:cNvPr>
          <p:cNvSpPr/>
          <p:nvPr/>
        </p:nvSpPr>
        <p:spPr>
          <a:xfrm>
            <a:off x="287239" y="3095699"/>
            <a:ext cx="5688632" cy="39604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21E4A437-F54E-A66C-645E-DE58662D43F8}"/>
              </a:ext>
            </a:extLst>
          </p:cNvPr>
          <p:cNvSpPr/>
          <p:nvPr/>
        </p:nvSpPr>
        <p:spPr>
          <a:xfrm>
            <a:off x="2293684" y="2217435"/>
            <a:ext cx="1521947" cy="5182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777576"/>
            <a:r>
              <a:rPr lang="nl-NL" sz="1400" dirty="0">
                <a:solidFill>
                  <a:prstClr val="black"/>
                </a:solidFill>
                <a:latin typeface="Politie Text" panose="020B0503040000020204" pitchFamily="34" charset="0"/>
              </a:rPr>
              <a:t>Kwaliteit </a:t>
            </a:r>
            <a:r>
              <a:rPr lang="nl-NL" sz="1400" i="1" dirty="0">
                <a:solidFill>
                  <a:prstClr val="black"/>
                </a:solidFill>
                <a:latin typeface="Politie Text" panose="020B0503040000020204" pitchFamily="34" charset="0"/>
              </a:rPr>
              <a:t>(hoe)</a:t>
            </a:r>
          </a:p>
        </p:txBody>
      </p:sp>
      <p:cxnSp>
        <p:nvCxnSpPr>
          <p:cNvPr id="19" name="Rechte verbindingslijn met pijl 18">
            <a:extLst>
              <a:ext uri="{FF2B5EF4-FFF2-40B4-BE49-F238E27FC236}">
                <a16:creationId xmlns:a16="http://schemas.microsoft.com/office/drawing/2014/main" id="{0E01903D-C0A4-9F16-D8C9-2A75624DB459}"/>
              </a:ext>
            </a:extLst>
          </p:cNvPr>
          <p:cNvCxnSpPr/>
          <p:nvPr/>
        </p:nvCxnSpPr>
        <p:spPr>
          <a:xfrm flipH="1">
            <a:off x="1727399" y="2735659"/>
            <a:ext cx="1008112" cy="93610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22" name="Afgeronde rechthoek 8">
            <a:extLst>
              <a:ext uri="{FF2B5EF4-FFF2-40B4-BE49-F238E27FC236}">
                <a16:creationId xmlns:a16="http://schemas.microsoft.com/office/drawing/2014/main" id="{18F6AEC8-6F4B-4442-D141-588D4EC7526B}"/>
              </a:ext>
            </a:extLst>
          </p:cNvPr>
          <p:cNvSpPr/>
          <p:nvPr/>
        </p:nvSpPr>
        <p:spPr>
          <a:xfrm>
            <a:off x="7632055" y="1007467"/>
            <a:ext cx="2232248" cy="720080"/>
          </a:xfrm>
          <a:prstGeom prst="roundRect">
            <a:avLst/>
          </a:prstGeom>
          <a:solidFill>
            <a:schemeClr val="tx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576"/>
            <a:r>
              <a:rPr lang="nl-NL" sz="1190" dirty="0">
                <a:solidFill>
                  <a:prstClr val="black"/>
                </a:solidFill>
                <a:latin typeface="Politie Text" panose="020B0503040000020204" pitchFamily="34" charset="0"/>
              </a:rPr>
              <a:t> </a:t>
            </a:r>
            <a:r>
              <a:rPr lang="nl-NL" sz="1400" b="1" dirty="0">
                <a:solidFill>
                  <a:schemeClr val="bg1"/>
                </a:solidFill>
                <a:latin typeface="Politie Text" panose="020B0503040000020204" pitchFamily="34" charset="0"/>
              </a:rPr>
              <a:t>Eenheidsleiding</a:t>
            </a:r>
          </a:p>
        </p:txBody>
      </p:sp>
      <p:sp>
        <p:nvSpPr>
          <p:cNvPr id="23" name="Rechthoek 22">
            <a:extLst>
              <a:ext uri="{FF2B5EF4-FFF2-40B4-BE49-F238E27FC236}">
                <a16:creationId xmlns:a16="http://schemas.microsoft.com/office/drawing/2014/main" id="{3A5150D5-5B27-11AF-FA8B-C66A79618CE4}"/>
              </a:ext>
            </a:extLst>
          </p:cNvPr>
          <p:cNvSpPr/>
          <p:nvPr/>
        </p:nvSpPr>
        <p:spPr>
          <a:xfrm>
            <a:off x="2807519" y="1249338"/>
            <a:ext cx="3744416" cy="505060"/>
          </a:xfrm>
          <a:prstGeom prst="rect">
            <a:avLst/>
          </a:prstGeom>
          <a:solidFill>
            <a:schemeClr val="accent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777576"/>
            <a:r>
              <a:rPr lang="nl-NL" sz="1400" dirty="0">
                <a:solidFill>
                  <a:prstClr val="black"/>
                </a:solidFill>
                <a:latin typeface="Politie Text" panose="020B0503040000020204" pitchFamily="34" charset="0"/>
              </a:rPr>
              <a:t>Sturen op wer</a:t>
            </a:r>
            <a:r>
              <a:rPr lang="nl-NL" sz="1400" i="1" dirty="0">
                <a:solidFill>
                  <a:prstClr val="black"/>
                </a:solidFill>
                <a:latin typeface="Politie Text" panose="020B0503040000020204" pitchFamily="34" charset="0"/>
              </a:rPr>
              <a:t>k (wat),  </a:t>
            </a:r>
            <a:r>
              <a:rPr lang="nl-NL" sz="1400" dirty="0">
                <a:solidFill>
                  <a:prstClr val="black"/>
                </a:solidFill>
                <a:latin typeface="Politie Text" panose="020B0503040000020204" pitchFamily="34" charset="0"/>
              </a:rPr>
              <a:t>opgave gericht werken</a:t>
            </a:r>
          </a:p>
        </p:txBody>
      </p:sp>
      <p:sp>
        <p:nvSpPr>
          <p:cNvPr id="24" name="Afgeronde rechthoek 20">
            <a:extLst>
              <a:ext uri="{FF2B5EF4-FFF2-40B4-BE49-F238E27FC236}">
                <a16:creationId xmlns:a16="http://schemas.microsoft.com/office/drawing/2014/main" id="{5D573692-E1D8-C862-CD36-AC7D0C44C419}"/>
              </a:ext>
            </a:extLst>
          </p:cNvPr>
          <p:cNvSpPr/>
          <p:nvPr/>
        </p:nvSpPr>
        <p:spPr>
          <a:xfrm>
            <a:off x="6767959" y="2015579"/>
            <a:ext cx="1609651" cy="5979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576"/>
            <a:r>
              <a:rPr lang="nl-NL" sz="1400" dirty="0">
                <a:solidFill>
                  <a:prstClr val="black"/>
                </a:solidFill>
                <a:latin typeface="Politie Text" panose="020B0503040000020204" pitchFamily="34" charset="0"/>
              </a:rPr>
              <a:t>Plaatsings-cie</a:t>
            </a:r>
          </a:p>
        </p:txBody>
      </p:sp>
      <p:sp>
        <p:nvSpPr>
          <p:cNvPr id="25" name="Afgeronde rechthoek 24">
            <a:extLst>
              <a:ext uri="{FF2B5EF4-FFF2-40B4-BE49-F238E27FC236}">
                <a16:creationId xmlns:a16="http://schemas.microsoft.com/office/drawing/2014/main" id="{7BEB6202-219B-F89F-A5B8-2CD17B3701BC}"/>
              </a:ext>
            </a:extLst>
          </p:cNvPr>
          <p:cNvSpPr/>
          <p:nvPr/>
        </p:nvSpPr>
        <p:spPr>
          <a:xfrm>
            <a:off x="8712175" y="1943571"/>
            <a:ext cx="2232248" cy="7920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576"/>
            <a:r>
              <a:rPr lang="nl-NL" sz="1400" b="1" dirty="0">
                <a:solidFill>
                  <a:schemeClr val="tx1"/>
                </a:solidFill>
                <a:latin typeface="Politie Text" panose="020B0503040000020204" pitchFamily="34" charset="0"/>
              </a:rPr>
              <a:t>Eenheids- portefeuillehouder zorg  (EPZ)</a:t>
            </a:r>
          </a:p>
        </p:txBody>
      </p:sp>
      <p:sp>
        <p:nvSpPr>
          <p:cNvPr id="26" name="Tekstvak 25">
            <a:extLst>
              <a:ext uri="{FF2B5EF4-FFF2-40B4-BE49-F238E27FC236}">
                <a16:creationId xmlns:a16="http://schemas.microsoft.com/office/drawing/2014/main" id="{22D1429F-739A-1CBD-0AC0-3552CC0C81E8}"/>
              </a:ext>
            </a:extLst>
          </p:cNvPr>
          <p:cNvSpPr txBox="1"/>
          <p:nvPr/>
        </p:nvSpPr>
        <p:spPr bwMode="auto">
          <a:xfrm>
            <a:off x="11232455" y="4139524"/>
            <a:ext cx="2448272" cy="2369880"/>
          </a:xfrm>
          <a:prstGeom prst="rect">
            <a:avLst/>
          </a:prstGeom>
          <a:solidFill>
            <a:schemeClr val="bg1"/>
          </a:solidFill>
          <a:ln w="12700">
            <a:noFill/>
            <a:miter lim="800000"/>
            <a:headEnd/>
            <a:tailEnd/>
          </a:ln>
          <a:effectLst/>
        </p:spPr>
        <p:txBody>
          <a:bodyPr wrap="square" lIns="0" tIns="0" rIns="0" bIns="0" rtlCol="0" anchor="ctr">
            <a:spAutoFit/>
          </a:bodyPr>
          <a:lstStyle/>
          <a:p>
            <a:pPr marL="0" indent="0" algn="ctr" eaLnBrk="1" hangingPunct="1">
              <a:spcBef>
                <a:spcPct val="50000"/>
              </a:spcBef>
            </a:pPr>
            <a:r>
              <a:rPr lang="nl-NL" sz="1400" b="1" dirty="0">
                <a:latin typeface="Politie Text" panose="020B0503050000000003" pitchFamily="34" charset="0"/>
              </a:rPr>
              <a:t>Team Vitaal</a:t>
            </a:r>
          </a:p>
          <a:p>
            <a:pPr marL="0" indent="0" eaLnBrk="1" hangingPunct="1">
              <a:spcBef>
                <a:spcPct val="50000"/>
              </a:spcBef>
            </a:pPr>
            <a:r>
              <a:rPr lang="nl-NL" sz="1400" b="0" dirty="0">
                <a:latin typeface="Politie Text" panose="020B0503050000000003" pitchFamily="34" charset="0"/>
              </a:rPr>
              <a:t>(onderdeel van de eenheid)</a:t>
            </a:r>
          </a:p>
          <a:p>
            <a:pPr marL="0" indent="0" eaLnBrk="1" hangingPunct="1">
              <a:spcBef>
                <a:spcPct val="50000"/>
              </a:spcBef>
            </a:pPr>
            <a:endParaRPr lang="nl-NL" sz="1400" b="0" dirty="0">
              <a:latin typeface="Politie Text" panose="020B0503050000000003" pitchFamily="34" charset="0"/>
            </a:endParaRPr>
          </a:p>
          <a:p>
            <a:pPr marL="0" indent="0" eaLnBrk="1" hangingPunct="1"/>
            <a:r>
              <a:rPr lang="nl-NL" sz="1400" b="0" dirty="0">
                <a:latin typeface="Politie Text" panose="020B0503050000000003" pitchFamily="34" charset="0"/>
              </a:rPr>
              <a:t>Hieronder vallen thema’s en voorzieningen zoals:</a:t>
            </a:r>
          </a:p>
          <a:p>
            <a:pPr marL="0" indent="0" eaLnBrk="1" hangingPunct="1"/>
            <a:r>
              <a:rPr lang="nl-NL" sz="1400" b="0" dirty="0">
                <a:latin typeface="Politie Text" panose="020B0503050000000003" pitchFamily="34" charset="0"/>
              </a:rPr>
              <a:t> - Prikkelarme re-integratie voorziening</a:t>
            </a:r>
          </a:p>
          <a:p>
            <a:pPr marL="0" indent="0" eaLnBrk="1" hangingPunct="1"/>
            <a:r>
              <a:rPr lang="nl-NL" sz="1400" b="0" dirty="0">
                <a:latin typeface="Politie Text" panose="020B0503050000000003" pitchFamily="34" charset="0"/>
              </a:rPr>
              <a:t>- </a:t>
            </a:r>
            <a:r>
              <a:rPr lang="nl-NL" sz="1400" b="0" dirty="0" err="1">
                <a:latin typeface="Politie Text" panose="020B0503050000000003" pitchFamily="34" charset="0"/>
              </a:rPr>
              <a:t>Fit@NP</a:t>
            </a:r>
            <a:endParaRPr lang="nl-NL" sz="1400" b="0" dirty="0">
              <a:latin typeface="Politie Text" panose="020B0503050000000003" pitchFamily="34" charset="0"/>
            </a:endParaRPr>
          </a:p>
          <a:p>
            <a:pPr marL="0" indent="0" eaLnBrk="1" hangingPunct="1"/>
            <a:r>
              <a:rPr lang="nl-NL" sz="1400" b="0" dirty="0">
                <a:latin typeface="Politie Text" panose="020B0503050000000003" pitchFamily="34" charset="0"/>
              </a:rPr>
              <a:t>- TCO</a:t>
            </a:r>
          </a:p>
          <a:p>
            <a:pPr marL="0" indent="0" eaLnBrk="1" hangingPunct="1"/>
            <a:r>
              <a:rPr lang="nl-NL" sz="1400" b="0" dirty="0">
                <a:latin typeface="Politie Text" panose="020B0503050000000003" pitchFamily="34" charset="0"/>
              </a:rPr>
              <a:t>-Buddy’s</a:t>
            </a:r>
            <a:endParaRPr lang="nl-NL" sz="1200" b="0" dirty="0">
              <a:solidFill>
                <a:schemeClr val="tx2"/>
              </a:solidFill>
              <a:latin typeface="Politie Text" panose="020B0503050000000003" pitchFamily="34" charset="0"/>
            </a:endParaRPr>
          </a:p>
        </p:txBody>
      </p:sp>
      <p:sp>
        <p:nvSpPr>
          <p:cNvPr id="27" name="Ovaal 26">
            <a:extLst>
              <a:ext uri="{FF2B5EF4-FFF2-40B4-BE49-F238E27FC236}">
                <a16:creationId xmlns:a16="http://schemas.microsoft.com/office/drawing/2014/main" id="{B476B03E-01B3-A926-A286-EC5CDC6A334C}"/>
              </a:ext>
            </a:extLst>
          </p:cNvPr>
          <p:cNvSpPr/>
          <p:nvPr/>
        </p:nvSpPr>
        <p:spPr>
          <a:xfrm>
            <a:off x="11952535" y="3283868"/>
            <a:ext cx="1728192" cy="747935"/>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576"/>
            <a:r>
              <a:rPr lang="nl-NL" sz="1400" dirty="0">
                <a:solidFill>
                  <a:prstClr val="black"/>
                </a:solidFill>
                <a:latin typeface="Politie Text" panose="020B0503040000020204" pitchFamily="34" charset="0"/>
              </a:rPr>
              <a:t>Nabij en toegankelijk </a:t>
            </a:r>
          </a:p>
        </p:txBody>
      </p:sp>
      <p:sp>
        <p:nvSpPr>
          <p:cNvPr id="28" name="Ovaal 27">
            <a:extLst>
              <a:ext uri="{FF2B5EF4-FFF2-40B4-BE49-F238E27FC236}">
                <a16:creationId xmlns:a16="http://schemas.microsoft.com/office/drawing/2014/main" id="{FEB68A49-1791-9CF1-BC98-0C574D98B2E6}"/>
              </a:ext>
            </a:extLst>
          </p:cNvPr>
          <p:cNvSpPr/>
          <p:nvPr/>
        </p:nvSpPr>
        <p:spPr>
          <a:xfrm>
            <a:off x="7776071" y="2879675"/>
            <a:ext cx="2520280" cy="21602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576"/>
            <a:endParaRPr lang="nl-NL" sz="1531">
              <a:solidFill>
                <a:prstClr val="white"/>
              </a:solidFill>
              <a:latin typeface="Politie Text" panose="020B0503040000020204" pitchFamily="34" charset="0"/>
            </a:endParaRPr>
          </a:p>
        </p:txBody>
      </p:sp>
      <p:sp>
        <p:nvSpPr>
          <p:cNvPr id="30" name="Ovaal 29">
            <a:extLst>
              <a:ext uri="{FF2B5EF4-FFF2-40B4-BE49-F238E27FC236}">
                <a16:creationId xmlns:a16="http://schemas.microsoft.com/office/drawing/2014/main" id="{50829433-7A95-9B80-4092-D14C1931145D}"/>
              </a:ext>
            </a:extLst>
          </p:cNvPr>
          <p:cNvSpPr/>
          <p:nvPr/>
        </p:nvSpPr>
        <p:spPr>
          <a:xfrm>
            <a:off x="8640167" y="3167707"/>
            <a:ext cx="792496" cy="614669"/>
          </a:xfrm>
          <a:prstGeom prst="ellipse">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576"/>
            <a:r>
              <a:rPr lang="nl-NL" sz="1531" b="1" dirty="0">
                <a:solidFill>
                  <a:schemeClr val="bg1"/>
                </a:solidFill>
                <a:latin typeface="Politie Text" panose="020B0503040000020204" pitchFamily="34" charset="0"/>
              </a:rPr>
              <a:t>MW</a:t>
            </a:r>
          </a:p>
        </p:txBody>
      </p:sp>
      <p:sp>
        <p:nvSpPr>
          <p:cNvPr id="31" name="Ovaal 30">
            <a:extLst>
              <a:ext uri="{FF2B5EF4-FFF2-40B4-BE49-F238E27FC236}">
                <a16:creationId xmlns:a16="http://schemas.microsoft.com/office/drawing/2014/main" id="{2DF09678-941B-9A94-A7E3-56249C8458DA}"/>
              </a:ext>
            </a:extLst>
          </p:cNvPr>
          <p:cNvSpPr/>
          <p:nvPr/>
        </p:nvSpPr>
        <p:spPr>
          <a:xfrm>
            <a:off x="8136111" y="3887787"/>
            <a:ext cx="792088" cy="648072"/>
          </a:xfrm>
          <a:prstGeom prst="ellipse">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576"/>
            <a:r>
              <a:rPr lang="nl-NL" sz="1531" b="1" dirty="0">
                <a:solidFill>
                  <a:schemeClr val="bg1"/>
                </a:solidFill>
                <a:latin typeface="Politie Text" panose="020B0503040000020204" pitchFamily="34" charset="0"/>
              </a:rPr>
              <a:t>PCZ</a:t>
            </a:r>
          </a:p>
        </p:txBody>
      </p:sp>
      <p:sp>
        <p:nvSpPr>
          <p:cNvPr id="32" name="Ovaal 31">
            <a:extLst>
              <a:ext uri="{FF2B5EF4-FFF2-40B4-BE49-F238E27FC236}">
                <a16:creationId xmlns:a16="http://schemas.microsoft.com/office/drawing/2014/main" id="{A12753A7-AB15-5B8D-FAE5-73503A5DC515}"/>
              </a:ext>
            </a:extLst>
          </p:cNvPr>
          <p:cNvSpPr/>
          <p:nvPr/>
        </p:nvSpPr>
        <p:spPr>
          <a:xfrm>
            <a:off x="9144223" y="3887787"/>
            <a:ext cx="765108" cy="641344"/>
          </a:xfrm>
          <a:prstGeom prst="ellipse">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576"/>
            <a:r>
              <a:rPr lang="nl-NL" sz="1531" b="1" dirty="0">
                <a:solidFill>
                  <a:schemeClr val="bg1"/>
                </a:solidFill>
                <a:latin typeface="Politie Text" panose="020B0503040000020204" pitchFamily="34" charset="0"/>
              </a:rPr>
              <a:t>LG</a:t>
            </a:r>
          </a:p>
        </p:txBody>
      </p:sp>
      <p:sp>
        <p:nvSpPr>
          <p:cNvPr id="33" name="Afgeronde rechthoek 13">
            <a:extLst>
              <a:ext uri="{FF2B5EF4-FFF2-40B4-BE49-F238E27FC236}">
                <a16:creationId xmlns:a16="http://schemas.microsoft.com/office/drawing/2014/main" id="{EB49E529-444F-88DE-B6BF-B3FD8F18B538}"/>
              </a:ext>
            </a:extLst>
          </p:cNvPr>
          <p:cNvSpPr/>
          <p:nvPr/>
        </p:nvSpPr>
        <p:spPr>
          <a:xfrm>
            <a:off x="7055991" y="5111923"/>
            <a:ext cx="1728192"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576"/>
            <a:r>
              <a:rPr lang="nl-NL" sz="1400" b="1" dirty="0">
                <a:solidFill>
                  <a:schemeClr val="tx1"/>
                </a:solidFill>
                <a:latin typeface="Politie Text" panose="020B0503040000020204" pitchFamily="34" charset="0"/>
              </a:rPr>
              <a:t>Sociaal loket (1.0) / 24/7 loket</a:t>
            </a:r>
          </a:p>
        </p:txBody>
      </p:sp>
      <p:sp>
        <p:nvSpPr>
          <p:cNvPr id="34" name="Afgeronde rechthoek 25">
            <a:extLst>
              <a:ext uri="{FF2B5EF4-FFF2-40B4-BE49-F238E27FC236}">
                <a16:creationId xmlns:a16="http://schemas.microsoft.com/office/drawing/2014/main" id="{75FE33AD-C27A-F573-ED45-DBCD97F424FA}"/>
              </a:ext>
            </a:extLst>
          </p:cNvPr>
          <p:cNvSpPr/>
          <p:nvPr/>
        </p:nvSpPr>
        <p:spPr>
          <a:xfrm>
            <a:off x="9432255" y="5832003"/>
            <a:ext cx="1656184" cy="43204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576"/>
            <a:r>
              <a:rPr lang="nl-NL" sz="1400" b="1" dirty="0">
                <a:solidFill>
                  <a:prstClr val="white"/>
                </a:solidFill>
                <a:latin typeface="Politie Text" panose="020B0503040000020204" pitchFamily="34" charset="0"/>
              </a:rPr>
              <a:t>HR-advies (zorg) </a:t>
            </a:r>
          </a:p>
        </p:txBody>
      </p:sp>
      <p:sp>
        <p:nvSpPr>
          <p:cNvPr id="35" name="Afgeronde rechthoek 47">
            <a:extLst>
              <a:ext uri="{FF2B5EF4-FFF2-40B4-BE49-F238E27FC236}">
                <a16:creationId xmlns:a16="http://schemas.microsoft.com/office/drawing/2014/main" id="{B8A26139-4D2A-0F66-0A74-8A044FC9112F}"/>
              </a:ext>
            </a:extLst>
          </p:cNvPr>
          <p:cNvSpPr/>
          <p:nvPr/>
        </p:nvSpPr>
        <p:spPr>
          <a:xfrm>
            <a:off x="5543823" y="5976019"/>
            <a:ext cx="1800200" cy="43204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576"/>
            <a:r>
              <a:rPr lang="nl-NL" sz="1400" b="1" dirty="0">
                <a:solidFill>
                  <a:prstClr val="white"/>
                </a:solidFill>
                <a:latin typeface="Politie Text" panose="020B0503040000020204" pitchFamily="34" charset="0"/>
              </a:rPr>
              <a:t>LMC-adviseur</a:t>
            </a:r>
          </a:p>
        </p:txBody>
      </p:sp>
      <p:sp>
        <p:nvSpPr>
          <p:cNvPr id="36" name="Afgeronde rechthoek 14">
            <a:extLst>
              <a:ext uri="{FF2B5EF4-FFF2-40B4-BE49-F238E27FC236}">
                <a16:creationId xmlns:a16="http://schemas.microsoft.com/office/drawing/2014/main" id="{3E2839EC-2599-3254-587E-170FA7860ED5}"/>
              </a:ext>
            </a:extLst>
          </p:cNvPr>
          <p:cNvSpPr/>
          <p:nvPr/>
        </p:nvSpPr>
        <p:spPr>
          <a:xfrm>
            <a:off x="6191895" y="3023691"/>
            <a:ext cx="1296144" cy="86409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576"/>
            <a:r>
              <a:rPr lang="nl-NL" sz="1400" b="1" dirty="0">
                <a:solidFill>
                  <a:schemeClr val="tx1"/>
                </a:solidFill>
                <a:latin typeface="Politie Text" panose="020B0503040000020204" pitchFamily="34" charset="0"/>
              </a:rPr>
              <a:t>ZRO</a:t>
            </a:r>
          </a:p>
          <a:p>
            <a:pPr algn="ctr" defTabSz="777576"/>
            <a:r>
              <a:rPr lang="nl-NL" sz="1400" b="1" dirty="0">
                <a:solidFill>
                  <a:schemeClr val="tx1"/>
                </a:solidFill>
                <a:latin typeface="Politie Text" panose="020B0503040000020204" pitchFamily="34" charset="0"/>
              </a:rPr>
              <a:t>(monitoring integrale </a:t>
            </a:r>
            <a:r>
              <a:rPr lang="nl-NL" sz="1400" b="1" dirty="0" err="1">
                <a:solidFill>
                  <a:schemeClr val="tx1"/>
                </a:solidFill>
                <a:latin typeface="Politie Text" panose="020B0503040000020204" pitchFamily="34" charset="0"/>
              </a:rPr>
              <a:t>sw</a:t>
            </a:r>
            <a:r>
              <a:rPr lang="nl-NL" sz="1400" b="1" dirty="0">
                <a:solidFill>
                  <a:schemeClr val="tx1"/>
                </a:solidFill>
                <a:latin typeface="Politie Text" panose="020B0503040000020204" pitchFamily="34" charset="0"/>
              </a:rPr>
              <a:t>)</a:t>
            </a:r>
          </a:p>
        </p:txBody>
      </p:sp>
      <p:sp>
        <p:nvSpPr>
          <p:cNvPr id="38" name="Ovaal 37">
            <a:extLst>
              <a:ext uri="{FF2B5EF4-FFF2-40B4-BE49-F238E27FC236}">
                <a16:creationId xmlns:a16="http://schemas.microsoft.com/office/drawing/2014/main" id="{7E3355A8-9E3A-98BB-B86C-134A779540B7}"/>
              </a:ext>
            </a:extLst>
          </p:cNvPr>
          <p:cNvSpPr/>
          <p:nvPr/>
        </p:nvSpPr>
        <p:spPr>
          <a:xfrm>
            <a:off x="6047879" y="6840115"/>
            <a:ext cx="1512168" cy="848423"/>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576"/>
            <a:r>
              <a:rPr lang="nl-NL" sz="1400" dirty="0">
                <a:solidFill>
                  <a:prstClr val="black"/>
                </a:solidFill>
                <a:latin typeface="Politie Text" panose="020B0503040000020204" pitchFamily="34" charset="0"/>
              </a:rPr>
              <a:t>Oud-collega, thuisfront</a:t>
            </a:r>
          </a:p>
        </p:txBody>
      </p:sp>
      <p:cxnSp>
        <p:nvCxnSpPr>
          <p:cNvPr id="39" name="Rechte verbindingslijn met pijl 38">
            <a:extLst>
              <a:ext uri="{FF2B5EF4-FFF2-40B4-BE49-F238E27FC236}">
                <a16:creationId xmlns:a16="http://schemas.microsoft.com/office/drawing/2014/main" id="{ED0A3F4F-A73A-0BDE-A8AF-7480C978247E}"/>
              </a:ext>
            </a:extLst>
          </p:cNvPr>
          <p:cNvCxnSpPr>
            <a:cxnSpLocks/>
          </p:cNvCxnSpPr>
          <p:nvPr/>
        </p:nvCxnSpPr>
        <p:spPr>
          <a:xfrm>
            <a:off x="5903863" y="6624091"/>
            <a:ext cx="5184576" cy="0"/>
          </a:xfrm>
          <a:prstGeom prst="straightConnector1">
            <a:avLst/>
          </a:prstGeom>
          <a:ln w="50800">
            <a:solidFill>
              <a:schemeClr val="accent1">
                <a:lumMod val="60000"/>
                <a:lumOff val="4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Rechthoek: afgeronde hoeken 40">
            <a:extLst>
              <a:ext uri="{FF2B5EF4-FFF2-40B4-BE49-F238E27FC236}">
                <a16:creationId xmlns:a16="http://schemas.microsoft.com/office/drawing/2014/main" id="{F7B722A9-4E34-6EFE-F0BB-BA814C7AE635}"/>
              </a:ext>
            </a:extLst>
          </p:cNvPr>
          <p:cNvSpPr/>
          <p:nvPr/>
        </p:nvSpPr>
        <p:spPr>
          <a:xfrm>
            <a:off x="11160447" y="3887787"/>
            <a:ext cx="2592288" cy="32403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3" name="Rechte verbindingslijn met pijl 42">
            <a:extLst>
              <a:ext uri="{FF2B5EF4-FFF2-40B4-BE49-F238E27FC236}">
                <a16:creationId xmlns:a16="http://schemas.microsoft.com/office/drawing/2014/main" id="{B2375E9B-6A48-ED4A-E42A-71827B3898C7}"/>
              </a:ext>
            </a:extLst>
          </p:cNvPr>
          <p:cNvCxnSpPr>
            <a:cxnSpLocks/>
          </p:cNvCxnSpPr>
          <p:nvPr/>
        </p:nvCxnSpPr>
        <p:spPr>
          <a:xfrm flipV="1">
            <a:off x="7272015" y="5904011"/>
            <a:ext cx="648072" cy="983076"/>
          </a:xfrm>
          <a:prstGeom prst="straightConnector1">
            <a:avLst/>
          </a:prstGeom>
          <a:ln w="381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a:extLst>
              <a:ext uri="{FF2B5EF4-FFF2-40B4-BE49-F238E27FC236}">
                <a16:creationId xmlns:a16="http://schemas.microsoft.com/office/drawing/2014/main" id="{C7821EB0-C031-6EE9-07AA-4CF0B006AF53}"/>
              </a:ext>
            </a:extLst>
          </p:cNvPr>
          <p:cNvCxnSpPr>
            <a:cxnSpLocks/>
          </p:cNvCxnSpPr>
          <p:nvPr/>
        </p:nvCxnSpPr>
        <p:spPr>
          <a:xfrm>
            <a:off x="9000207" y="5111923"/>
            <a:ext cx="0" cy="1152128"/>
          </a:xfrm>
          <a:prstGeom prst="straightConnector1">
            <a:avLst/>
          </a:prstGeom>
          <a:ln w="50800">
            <a:solidFill>
              <a:schemeClr val="accent1">
                <a:lumMod val="60000"/>
                <a:lumOff val="4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kstvak 48">
            <a:extLst>
              <a:ext uri="{FF2B5EF4-FFF2-40B4-BE49-F238E27FC236}">
                <a16:creationId xmlns:a16="http://schemas.microsoft.com/office/drawing/2014/main" id="{CCAA8B59-8783-9A77-96CE-F132746E04DF}"/>
              </a:ext>
            </a:extLst>
          </p:cNvPr>
          <p:cNvSpPr txBox="1"/>
          <p:nvPr/>
        </p:nvSpPr>
        <p:spPr>
          <a:xfrm>
            <a:off x="8496151" y="6264051"/>
            <a:ext cx="1029449" cy="276999"/>
          </a:xfrm>
          <a:prstGeom prst="rect">
            <a:avLst/>
          </a:prstGeom>
          <a:noFill/>
        </p:spPr>
        <p:txBody>
          <a:bodyPr wrap="none" rtlCol="0">
            <a:spAutoFit/>
          </a:bodyPr>
          <a:lstStyle/>
          <a:p>
            <a:pPr defTabSz="777576"/>
            <a:r>
              <a:rPr lang="nl-NL" sz="1200" b="1" dirty="0">
                <a:solidFill>
                  <a:prstClr val="black"/>
                </a:solidFill>
                <a:latin typeface="Politie Text" panose="020B0503040000020204" pitchFamily="34" charset="0"/>
              </a:rPr>
              <a:t>Korte lijnen</a:t>
            </a:r>
          </a:p>
        </p:txBody>
      </p:sp>
      <p:cxnSp>
        <p:nvCxnSpPr>
          <p:cNvPr id="54" name="Verbindingslijn: gekromd 53">
            <a:extLst>
              <a:ext uri="{FF2B5EF4-FFF2-40B4-BE49-F238E27FC236}">
                <a16:creationId xmlns:a16="http://schemas.microsoft.com/office/drawing/2014/main" id="{EAF3F98D-0014-B24A-0244-13A677677D8C}"/>
              </a:ext>
            </a:extLst>
          </p:cNvPr>
          <p:cNvCxnSpPr>
            <a:cxnSpLocks/>
            <a:stCxn id="22" idx="3"/>
          </p:cNvCxnSpPr>
          <p:nvPr/>
        </p:nvCxnSpPr>
        <p:spPr>
          <a:xfrm>
            <a:off x="9864303" y="1367507"/>
            <a:ext cx="1944216" cy="2520280"/>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3" name="Verbindingslijn: gekromd 72">
            <a:extLst>
              <a:ext uri="{FF2B5EF4-FFF2-40B4-BE49-F238E27FC236}">
                <a16:creationId xmlns:a16="http://schemas.microsoft.com/office/drawing/2014/main" id="{DBBE701A-74AB-4B74-906B-B754AF062015}"/>
              </a:ext>
            </a:extLst>
          </p:cNvPr>
          <p:cNvCxnSpPr>
            <a:cxnSpLocks/>
            <a:stCxn id="22" idx="1"/>
            <a:endCxn id="8" idx="0"/>
          </p:cNvCxnSpPr>
          <p:nvPr/>
        </p:nvCxnSpPr>
        <p:spPr>
          <a:xfrm rot="10800000" flipV="1">
            <a:off x="4823743" y="1367507"/>
            <a:ext cx="2808312" cy="2376264"/>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Ovaal 19">
            <a:extLst>
              <a:ext uri="{FF2B5EF4-FFF2-40B4-BE49-F238E27FC236}">
                <a16:creationId xmlns:a16="http://schemas.microsoft.com/office/drawing/2014/main" id="{25196F25-AED3-D707-84CB-28A104789107}"/>
              </a:ext>
            </a:extLst>
          </p:cNvPr>
          <p:cNvSpPr/>
          <p:nvPr/>
        </p:nvSpPr>
        <p:spPr>
          <a:xfrm>
            <a:off x="4175671" y="1943571"/>
            <a:ext cx="2304256" cy="1080120"/>
          </a:xfrm>
          <a:prstGeom prst="ellipse">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576"/>
            <a:r>
              <a:rPr lang="nl-NL" sz="1400" dirty="0">
                <a:solidFill>
                  <a:prstClr val="black"/>
                </a:solidFill>
                <a:latin typeface="Politie Text" panose="020B0503040000020204" pitchFamily="34" charset="0"/>
              </a:rPr>
              <a:t>Zorgprofessional (inhoud)  </a:t>
            </a:r>
            <a:br>
              <a:rPr lang="nl-NL" sz="1400" dirty="0">
                <a:solidFill>
                  <a:prstClr val="black"/>
                </a:solidFill>
                <a:latin typeface="Politie Text" panose="020B0503040000020204" pitchFamily="34" charset="0"/>
              </a:rPr>
            </a:br>
            <a:r>
              <a:rPr lang="nl-NL" sz="1400" dirty="0">
                <a:solidFill>
                  <a:prstClr val="black"/>
                </a:solidFill>
                <a:latin typeface="Politie Text" panose="020B0503040000020204" pitchFamily="34" charset="0"/>
              </a:rPr>
              <a:t>- Teamleider</a:t>
            </a:r>
          </a:p>
          <a:p>
            <a:pPr algn="ctr" defTabSz="777576"/>
            <a:r>
              <a:rPr lang="nl-NL" sz="1400" dirty="0">
                <a:solidFill>
                  <a:prstClr val="black"/>
                </a:solidFill>
                <a:latin typeface="Politie Text" panose="020B0503040000020204" pitchFamily="34" charset="0"/>
              </a:rPr>
              <a:t>(wat)</a:t>
            </a:r>
          </a:p>
        </p:txBody>
      </p:sp>
      <p:cxnSp>
        <p:nvCxnSpPr>
          <p:cNvPr id="78" name="Rechte verbindingslijn met pijl 77">
            <a:extLst>
              <a:ext uri="{FF2B5EF4-FFF2-40B4-BE49-F238E27FC236}">
                <a16:creationId xmlns:a16="http://schemas.microsoft.com/office/drawing/2014/main" id="{23054F7C-5F6B-2C46-2E8C-3EFD12329DAB}"/>
              </a:ext>
            </a:extLst>
          </p:cNvPr>
          <p:cNvCxnSpPr>
            <a:cxnSpLocks/>
          </p:cNvCxnSpPr>
          <p:nvPr/>
        </p:nvCxnSpPr>
        <p:spPr>
          <a:xfrm flipH="1">
            <a:off x="7704063" y="1727547"/>
            <a:ext cx="288032" cy="288032"/>
          </a:xfrm>
          <a:prstGeom prst="straightConnector1">
            <a:avLst/>
          </a:prstGeom>
          <a:ln w="38100">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DF26AF7-5AFE-0B04-5404-20F36E53D55F}"/>
              </a:ext>
            </a:extLst>
          </p:cNvPr>
          <p:cNvCxnSpPr/>
          <p:nvPr/>
        </p:nvCxnSpPr>
        <p:spPr>
          <a:xfrm>
            <a:off x="4967759" y="1799555"/>
            <a:ext cx="379623" cy="119195"/>
          </a:xfrm>
          <a:prstGeom prst="line">
            <a:avLst/>
          </a:prstGeom>
        </p:spPr>
        <p:style>
          <a:lnRef idx="1">
            <a:schemeClr val="accent1"/>
          </a:lnRef>
          <a:fillRef idx="0">
            <a:schemeClr val="accent1"/>
          </a:fillRef>
          <a:effectRef idx="0">
            <a:schemeClr val="accent1"/>
          </a:effectRef>
          <a:fontRef idx="minor">
            <a:schemeClr val="tx1"/>
          </a:fontRef>
        </p:style>
      </p:cxnSp>
      <p:sp>
        <p:nvSpPr>
          <p:cNvPr id="81" name="Footer Placeholder 2">
            <a:extLst>
              <a:ext uri="{FF2B5EF4-FFF2-40B4-BE49-F238E27FC236}">
                <a16:creationId xmlns:a16="http://schemas.microsoft.com/office/drawing/2014/main" id="{7CED4DC2-DB48-7535-777E-A30DF6AFB898}"/>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spTree>
    <p:extLst>
      <p:ext uri="{BB962C8B-B14F-4D97-AF65-F5344CB8AC3E}">
        <p14:creationId xmlns:p14="http://schemas.microsoft.com/office/powerpoint/2010/main" val="208040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588B457-F9AF-CD3A-7CF5-4AFF2E76C868}"/>
              </a:ext>
            </a:extLst>
          </p:cNvPr>
          <p:cNvSpPr>
            <a:spLocks noGrp="1"/>
          </p:cNvSpPr>
          <p:nvPr>
            <p:ph type="title"/>
          </p:nvPr>
        </p:nvSpPr>
        <p:spPr/>
        <p:txBody>
          <a:bodyPr/>
          <a:lstStyle/>
          <a:p>
            <a:r>
              <a:rPr lang="en-US" dirty="0" err="1"/>
              <a:t>Relatie</a:t>
            </a:r>
            <a:r>
              <a:rPr lang="en-US" dirty="0"/>
              <a:t> PCZ </a:t>
            </a:r>
            <a:r>
              <a:rPr lang="en-US" dirty="0" err="1"/>
              <a:t>en</a:t>
            </a:r>
            <a:r>
              <a:rPr lang="en-US" dirty="0"/>
              <a:t> EPZ </a:t>
            </a:r>
            <a:r>
              <a:rPr lang="en-US" dirty="0" err="1"/>
              <a:t>en</a:t>
            </a:r>
            <a:r>
              <a:rPr lang="en-US" dirty="0"/>
              <a:t> ZRO</a:t>
            </a:r>
            <a:endParaRPr lang="nl-NL" dirty="0"/>
          </a:p>
        </p:txBody>
      </p:sp>
      <p:grpSp>
        <p:nvGrpSpPr>
          <p:cNvPr id="4" name="Groep 3">
            <a:extLst>
              <a:ext uri="{FF2B5EF4-FFF2-40B4-BE49-F238E27FC236}">
                <a16:creationId xmlns:a16="http://schemas.microsoft.com/office/drawing/2014/main" id="{C06593EC-3AE8-E3DB-A344-F15D2E694E94}"/>
              </a:ext>
            </a:extLst>
          </p:cNvPr>
          <p:cNvGrpSpPr/>
          <p:nvPr/>
        </p:nvGrpSpPr>
        <p:grpSpPr>
          <a:xfrm>
            <a:off x="10222904" y="540471"/>
            <a:ext cx="2880320" cy="1510207"/>
            <a:chOff x="5111775" y="4607867"/>
            <a:chExt cx="3910935" cy="2952328"/>
          </a:xfrm>
        </p:grpSpPr>
        <p:pic>
          <p:nvPicPr>
            <p:cNvPr id="8" name="Afbeelding 7">
              <a:extLst>
                <a:ext uri="{FF2B5EF4-FFF2-40B4-BE49-F238E27FC236}">
                  <a16:creationId xmlns:a16="http://schemas.microsoft.com/office/drawing/2014/main" id="{AD82C70A-5015-19D5-C88A-B92C0FA5F940}"/>
                </a:ext>
              </a:extLst>
            </p:cNvPr>
            <p:cNvPicPr>
              <a:picLocks noChangeAspect="1"/>
            </p:cNvPicPr>
            <p:nvPr/>
          </p:nvPicPr>
          <p:blipFill>
            <a:blip r:embed="rId2"/>
            <a:stretch>
              <a:fillRect/>
            </a:stretch>
          </p:blipFill>
          <p:spPr>
            <a:xfrm>
              <a:off x="6911975" y="5543971"/>
              <a:ext cx="2110735" cy="2016224"/>
            </a:xfrm>
            <a:prstGeom prst="rect">
              <a:avLst/>
            </a:prstGeom>
          </p:spPr>
        </p:pic>
        <p:pic>
          <p:nvPicPr>
            <p:cNvPr id="9" name="Afbeelding 8">
              <a:extLst>
                <a:ext uri="{FF2B5EF4-FFF2-40B4-BE49-F238E27FC236}">
                  <a16:creationId xmlns:a16="http://schemas.microsoft.com/office/drawing/2014/main" id="{23E76692-F69A-C8DC-17DF-5595BEDF65B3}"/>
                </a:ext>
              </a:extLst>
            </p:cNvPr>
            <p:cNvPicPr>
              <a:picLocks noChangeAspect="1"/>
            </p:cNvPicPr>
            <p:nvPr/>
          </p:nvPicPr>
          <p:blipFill>
            <a:blip r:embed="rId3"/>
            <a:stretch>
              <a:fillRect/>
            </a:stretch>
          </p:blipFill>
          <p:spPr>
            <a:xfrm>
              <a:off x="5111775" y="4607867"/>
              <a:ext cx="2106110" cy="2404613"/>
            </a:xfrm>
            <a:prstGeom prst="rect">
              <a:avLst/>
            </a:prstGeom>
          </p:spPr>
        </p:pic>
      </p:grpSp>
      <p:sp>
        <p:nvSpPr>
          <p:cNvPr id="11" name="Footer Placeholder 2">
            <a:extLst>
              <a:ext uri="{FF2B5EF4-FFF2-40B4-BE49-F238E27FC236}">
                <a16:creationId xmlns:a16="http://schemas.microsoft.com/office/drawing/2014/main" id="{B4BBC946-1B58-D1E5-79ED-53071A481AB8}"/>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graphicFrame>
        <p:nvGraphicFramePr>
          <p:cNvPr id="19" name="Tabel 18">
            <a:extLst>
              <a:ext uri="{FF2B5EF4-FFF2-40B4-BE49-F238E27FC236}">
                <a16:creationId xmlns:a16="http://schemas.microsoft.com/office/drawing/2014/main" id="{0608FE63-CC7E-C672-9772-6A1A3229A549}"/>
              </a:ext>
            </a:extLst>
          </p:cNvPr>
          <p:cNvGraphicFramePr>
            <a:graphicFrameLocks noGrp="1"/>
          </p:cNvGraphicFramePr>
          <p:nvPr>
            <p:extLst>
              <p:ext uri="{D42A27DB-BD31-4B8C-83A1-F6EECF244321}">
                <p14:modId xmlns:p14="http://schemas.microsoft.com/office/powerpoint/2010/main" val="1930581639"/>
              </p:ext>
            </p:extLst>
          </p:nvPr>
        </p:nvGraphicFramePr>
        <p:xfrm>
          <a:off x="1374716" y="1833723"/>
          <a:ext cx="10035614" cy="5006407"/>
        </p:xfrm>
        <a:graphic>
          <a:graphicData uri="http://schemas.openxmlformats.org/drawingml/2006/table">
            <a:tbl>
              <a:tblPr firstRow="1" firstCol="1" bandRow="1"/>
              <a:tblGrid>
                <a:gridCol w="1944901">
                  <a:extLst>
                    <a:ext uri="{9D8B030D-6E8A-4147-A177-3AD203B41FA5}">
                      <a16:colId xmlns:a16="http://schemas.microsoft.com/office/drawing/2014/main" val="3578688266"/>
                    </a:ext>
                  </a:extLst>
                </a:gridCol>
                <a:gridCol w="4041320">
                  <a:extLst>
                    <a:ext uri="{9D8B030D-6E8A-4147-A177-3AD203B41FA5}">
                      <a16:colId xmlns:a16="http://schemas.microsoft.com/office/drawing/2014/main" val="4181441966"/>
                    </a:ext>
                  </a:extLst>
                </a:gridCol>
                <a:gridCol w="4049393">
                  <a:extLst>
                    <a:ext uri="{9D8B030D-6E8A-4147-A177-3AD203B41FA5}">
                      <a16:colId xmlns:a16="http://schemas.microsoft.com/office/drawing/2014/main" val="2651762568"/>
                    </a:ext>
                  </a:extLst>
                </a:gridCol>
              </a:tblGrid>
              <a:tr h="459462">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Functie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nl-NL" sz="1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PCZ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pPr>
                      <a:r>
                        <a:rPr lang="nl-NL" sz="1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EPZ</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919195669"/>
                  </a:ext>
                </a:extLst>
              </a:tr>
              <a:tr h="459462">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Rol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Autonome Procesbegeleider Zorgketen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Versterken collectief leiderschap: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3841945"/>
                  </a:ext>
                </a:extLst>
              </a:tr>
              <a:tr h="699407">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Organisatorische positionering</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Team Veilig &amp; Gezond Werken (VGW)</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Sector Bedrijfsvoering Eenheid</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4216611"/>
                  </a:ext>
                </a:extLst>
              </a:tr>
              <a:tr h="699407">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Kerntaak richting medewerkers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Bij behoefte bieden van nabijheid en procesondersteuning aan uitgevallen medewerkers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Borgen dat P-zorg is ingeregeld (oud medewerkers en complexe casuistiek)</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261761"/>
                  </a:ext>
                </a:extLst>
              </a:tr>
              <a:tr h="939353">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Kerntaak richting leidinggevende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Indien nodig voor voortgang zorgproces interveniëren richting lijn of VGW-HR adviseur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Stimuleren leiderschapsrol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Ondersteuning (eenheids) leiding,  door coachen, kennisdeling, strategische advisering</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5273344"/>
                  </a:ext>
                </a:extLst>
              </a:tr>
              <a:tr h="939353">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Rode draden, trends, suggesties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-Bespreken met eenheids-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 portefeuillehouder Zorg (EPZ)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-Inbrengen in ZRO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Beeld over stand van zaken eenheid, mogelijke interventies</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2426874"/>
                  </a:ext>
                </a:extLst>
              </a:tr>
              <a:tr h="699407">
                <a:tc>
                  <a:txBody>
                    <a:bodyPr/>
                    <a:lstStyle/>
                    <a:p>
                      <a:pPr>
                        <a:lnSpc>
                          <a:spcPct val="115000"/>
                        </a:lnSpc>
                      </a:pPr>
                      <a:r>
                        <a:rPr lang="nl-NL" sz="1400" b="1" kern="100">
                          <a:effectLst/>
                          <a:latin typeface="Arial" panose="020B0604020202020204" pitchFamily="34" charset="0"/>
                          <a:ea typeface="Calibri" panose="020F0502020204030204" pitchFamily="34" charset="0"/>
                          <a:cs typeface="Times New Roman" panose="02020603050405020304" pitchFamily="18" charset="0"/>
                        </a:rPr>
                        <a:t>Zorg En Re-integratie overleg (ZRO)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nl-NL" sz="1400" kern="100">
                          <a:effectLst/>
                          <a:latin typeface="Arial" panose="020B0604020202020204" pitchFamily="34" charset="0"/>
                          <a:ea typeface="Calibri" panose="020F0502020204030204" pitchFamily="34" charset="0"/>
                          <a:cs typeface="Times New Roman" panose="02020603050405020304" pitchFamily="18" charset="0"/>
                        </a:rPr>
                        <a:t>Vaste deelnemer </a:t>
                      </a:r>
                      <a:endParaRPr lang="nl-NL" sz="900" kern="10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nl-NL" sz="1400" kern="100" dirty="0">
                          <a:effectLst/>
                          <a:latin typeface="Arial" panose="020B0604020202020204" pitchFamily="34" charset="0"/>
                          <a:ea typeface="Calibri" panose="020F0502020204030204" pitchFamily="34" charset="0"/>
                          <a:cs typeface="Times New Roman" panose="02020603050405020304" pitchFamily="18" charset="0"/>
                        </a:rPr>
                        <a:t>Periodiek gericht op thematische insteek.</a:t>
                      </a:r>
                      <a:endParaRPr lang="nl-NL" sz="9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7066" marR="67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8136353"/>
                  </a:ext>
                </a:extLst>
              </a:tr>
            </a:tbl>
          </a:graphicData>
        </a:graphic>
      </p:graphicFrame>
    </p:spTree>
    <p:extLst>
      <p:ext uri="{BB962C8B-B14F-4D97-AF65-F5344CB8AC3E}">
        <p14:creationId xmlns:p14="http://schemas.microsoft.com/office/powerpoint/2010/main" val="299779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A5E17B2-68C3-9E68-2DDD-AF7B403135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351" y="29864"/>
            <a:ext cx="10931324" cy="7724690"/>
          </a:xfrm>
          <a:prstGeom prst="rect">
            <a:avLst/>
          </a:prstGeom>
        </p:spPr>
      </p:pic>
    </p:spTree>
    <p:extLst>
      <p:ext uri="{BB962C8B-B14F-4D97-AF65-F5344CB8AC3E}">
        <p14:creationId xmlns:p14="http://schemas.microsoft.com/office/powerpoint/2010/main" val="248635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D100810-1406-16DE-3193-0FC7452BB4D6}"/>
              </a:ext>
            </a:extLst>
          </p:cNvPr>
          <p:cNvSpPr>
            <a:spLocks noGrp="1"/>
          </p:cNvSpPr>
          <p:nvPr>
            <p:ph type="title"/>
          </p:nvPr>
        </p:nvSpPr>
        <p:spPr/>
        <p:txBody>
          <a:bodyPr/>
          <a:lstStyle/>
          <a:p>
            <a:r>
              <a:rPr lang="en-US" dirty="0" err="1"/>
              <a:t>Eerste</a:t>
            </a:r>
            <a:r>
              <a:rPr lang="en-US" dirty="0"/>
              <a:t> </a:t>
            </a:r>
            <a:r>
              <a:rPr lang="en-US" dirty="0" err="1"/>
              <a:t>ervaringen</a:t>
            </a:r>
            <a:r>
              <a:rPr lang="en-US" dirty="0"/>
              <a:t> met EPZ (in MN)</a:t>
            </a:r>
            <a:endParaRPr lang="nl-NL" dirty="0"/>
          </a:p>
        </p:txBody>
      </p:sp>
      <p:sp>
        <p:nvSpPr>
          <p:cNvPr id="4" name="Tijdelijke aanduiding voor tekst 3">
            <a:extLst>
              <a:ext uri="{FF2B5EF4-FFF2-40B4-BE49-F238E27FC236}">
                <a16:creationId xmlns:a16="http://schemas.microsoft.com/office/drawing/2014/main" id="{87C5DA2B-B06D-80C6-4A2D-447CA0ECA6D2}"/>
              </a:ext>
            </a:extLst>
          </p:cNvPr>
          <p:cNvSpPr>
            <a:spLocks noGrp="1"/>
          </p:cNvSpPr>
          <p:nvPr>
            <p:ph type="body" sz="quarter" idx="11"/>
          </p:nvPr>
        </p:nvSpPr>
        <p:spPr/>
        <p:txBody>
          <a:bodyPr/>
          <a:lstStyle/>
          <a:p>
            <a:r>
              <a:rPr lang="nl-NL" sz="2000" dirty="0">
                <a:solidFill>
                  <a:schemeClr val="tx1"/>
                </a:solidFill>
              </a:rPr>
              <a:t>Toegenomen focus en agendering van thema verzuim en zorg bij EL en MZ.</a:t>
            </a:r>
          </a:p>
          <a:p>
            <a:r>
              <a:rPr lang="nl-NL" sz="2000" dirty="0">
                <a:solidFill>
                  <a:schemeClr val="tx1"/>
                </a:solidFill>
              </a:rPr>
              <a:t>Noodzaak tot opleiden van leidinggevenden, met name </a:t>
            </a:r>
            <a:r>
              <a:rPr lang="nl-NL" sz="2000" dirty="0" err="1">
                <a:solidFill>
                  <a:schemeClr val="tx1"/>
                </a:solidFill>
              </a:rPr>
              <a:t>OE’s</a:t>
            </a:r>
            <a:r>
              <a:rPr lang="nl-NL" sz="2000" dirty="0">
                <a:solidFill>
                  <a:schemeClr val="tx1"/>
                </a:solidFill>
              </a:rPr>
              <a:t>  wordt duidelijk. </a:t>
            </a:r>
          </a:p>
          <a:p>
            <a:r>
              <a:rPr lang="nl-NL" sz="2000" dirty="0">
                <a:solidFill>
                  <a:schemeClr val="tx1"/>
                </a:solidFill>
              </a:rPr>
              <a:t>Wordt bevraagd op rode draden, wordt gebruikt door EL voor gesprekken met Sectorhoofden.</a:t>
            </a:r>
          </a:p>
          <a:p>
            <a:r>
              <a:rPr lang="nl-NL" sz="2000" dirty="0">
                <a:solidFill>
                  <a:schemeClr val="tx1"/>
                </a:solidFill>
              </a:rPr>
              <a:t>Nu ook complexe casuïstiek (al dan niet beroeps gerelateerd) ‘lostrekken’. (nog geen PCZ).</a:t>
            </a:r>
          </a:p>
          <a:p>
            <a:r>
              <a:rPr lang="nl-NL" sz="2000" dirty="0">
                <a:solidFill>
                  <a:schemeClr val="tx1"/>
                </a:solidFill>
              </a:rPr>
              <a:t>Restschade casuïstiek en </a:t>
            </a:r>
            <a:r>
              <a:rPr lang="nl-NL" sz="2000" dirty="0" err="1">
                <a:solidFill>
                  <a:schemeClr val="tx1"/>
                </a:solidFill>
              </a:rPr>
              <a:t>UvO’s</a:t>
            </a:r>
            <a:r>
              <a:rPr lang="nl-NL" sz="2000" dirty="0">
                <a:solidFill>
                  <a:schemeClr val="tx1"/>
                </a:solidFill>
              </a:rPr>
              <a:t>  afhandelen.  (nog geen </a:t>
            </a:r>
            <a:r>
              <a:rPr lang="nl-NL" sz="2000" dirty="0" err="1">
                <a:solidFill>
                  <a:schemeClr val="tx1"/>
                </a:solidFill>
              </a:rPr>
              <a:t>lg</a:t>
            </a:r>
            <a:r>
              <a:rPr lang="nl-NL" sz="2000" dirty="0">
                <a:solidFill>
                  <a:schemeClr val="tx1"/>
                </a:solidFill>
              </a:rPr>
              <a:t> rol overgenomen)</a:t>
            </a:r>
          </a:p>
          <a:p>
            <a:r>
              <a:rPr lang="nl-NL" sz="2000" dirty="0">
                <a:solidFill>
                  <a:schemeClr val="tx1"/>
                </a:solidFill>
              </a:rPr>
              <a:t>Focus op preventie, met name bij traject van start bekwaam naar vakbekwaam</a:t>
            </a:r>
          </a:p>
          <a:p>
            <a:r>
              <a:rPr lang="nl-NL" sz="2000" dirty="0">
                <a:solidFill>
                  <a:schemeClr val="tx1"/>
                </a:solidFill>
              </a:rPr>
              <a:t>Is geen technische rol,  gaat om competenties, ervaring,  stevigheid, verbinding, positie pakken.</a:t>
            </a:r>
          </a:p>
          <a:p>
            <a:endParaRPr lang="nl-NL" sz="2000" dirty="0">
              <a:solidFill>
                <a:schemeClr val="tx1"/>
              </a:solidFill>
            </a:endParaRPr>
          </a:p>
        </p:txBody>
      </p:sp>
      <p:sp>
        <p:nvSpPr>
          <p:cNvPr id="5" name="Footer Placeholder 2">
            <a:extLst>
              <a:ext uri="{FF2B5EF4-FFF2-40B4-BE49-F238E27FC236}">
                <a16:creationId xmlns:a16="http://schemas.microsoft.com/office/drawing/2014/main" id="{3EFC9A0B-0A18-BC34-171F-2AA59E6A3174}"/>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pic>
        <p:nvPicPr>
          <p:cNvPr id="6" name="Afbeelding 5">
            <a:extLst>
              <a:ext uri="{FF2B5EF4-FFF2-40B4-BE49-F238E27FC236}">
                <a16:creationId xmlns:a16="http://schemas.microsoft.com/office/drawing/2014/main" id="{E6F8D9BE-036D-790A-8A5E-59765971F274}"/>
              </a:ext>
            </a:extLst>
          </p:cNvPr>
          <p:cNvPicPr>
            <a:picLocks noChangeAspect="1"/>
          </p:cNvPicPr>
          <p:nvPr/>
        </p:nvPicPr>
        <p:blipFill>
          <a:blip r:embed="rId2"/>
          <a:stretch>
            <a:fillRect/>
          </a:stretch>
        </p:blipFill>
        <p:spPr>
          <a:xfrm>
            <a:off x="12312575" y="399357"/>
            <a:ext cx="1152128" cy="1100540"/>
          </a:xfrm>
          <a:prstGeom prst="rect">
            <a:avLst/>
          </a:prstGeom>
        </p:spPr>
      </p:pic>
    </p:spTree>
    <p:extLst>
      <p:ext uri="{BB962C8B-B14F-4D97-AF65-F5344CB8AC3E}">
        <p14:creationId xmlns:p14="http://schemas.microsoft.com/office/powerpoint/2010/main" val="41190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58D1CB5-933D-2C22-4C20-75E2453C1462}"/>
              </a:ext>
            </a:extLst>
          </p:cNvPr>
          <p:cNvSpPr>
            <a:spLocks noGrp="1"/>
          </p:cNvSpPr>
          <p:nvPr>
            <p:ph type="title"/>
          </p:nvPr>
        </p:nvSpPr>
        <p:spPr>
          <a:xfrm>
            <a:off x="720727" y="719766"/>
            <a:ext cx="6911974" cy="575809"/>
          </a:xfrm>
        </p:spPr>
        <p:txBody>
          <a:bodyPr wrap="square" anchor="t">
            <a:normAutofit/>
          </a:bodyPr>
          <a:lstStyle/>
          <a:p>
            <a:r>
              <a:rPr lang="nl-NL" sz="3700" dirty="0"/>
              <a:t>O</a:t>
            </a:r>
            <a:r>
              <a:rPr lang="nl-NL" sz="3700" b="1" dirty="0"/>
              <a:t>p de hoogte blijven? </a:t>
            </a:r>
            <a:endParaRPr lang="nl-NL" sz="3700" dirty="0"/>
          </a:p>
        </p:txBody>
      </p:sp>
      <p:sp>
        <p:nvSpPr>
          <p:cNvPr id="6" name="Tijdelijke aanduiding voor tekst 5">
            <a:extLst>
              <a:ext uri="{FF2B5EF4-FFF2-40B4-BE49-F238E27FC236}">
                <a16:creationId xmlns:a16="http://schemas.microsoft.com/office/drawing/2014/main" id="{EDDFF664-8BEA-72BD-6BF6-82A38A173FDD}"/>
              </a:ext>
            </a:extLst>
          </p:cNvPr>
          <p:cNvSpPr>
            <a:spLocks noGrp="1"/>
          </p:cNvSpPr>
          <p:nvPr>
            <p:ph type="body" sz="quarter" idx="11"/>
          </p:nvPr>
        </p:nvSpPr>
        <p:spPr>
          <a:xfrm>
            <a:off x="720727" y="1727200"/>
            <a:ext cx="6911973" cy="4895849"/>
          </a:xfrm>
        </p:spPr>
        <p:txBody>
          <a:bodyPr>
            <a:normAutofit/>
          </a:bodyPr>
          <a:lstStyle/>
          <a:p>
            <a:r>
              <a:rPr lang="nl-NL" dirty="0">
                <a:solidFill>
                  <a:schemeClr val="tx1"/>
                </a:solidFill>
              </a:rPr>
              <a:t>AGORA pagina </a:t>
            </a:r>
            <a:r>
              <a:rPr lang="nl-NL" dirty="0" err="1">
                <a:solidFill>
                  <a:schemeClr val="tx1"/>
                </a:solidFill>
              </a:rPr>
              <a:t>SpAZ</a:t>
            </a:r>
            <a:r>
              <a:rPr lang="nl-NL" dirty="0">
                <a:solidFill>
                  <a:schemeClr val="tx1"/>
                </a:solidFill>
              </a:rPr>
              <a:t> </a:t>
            </a:r>
          </a:p>
          <a:p>
            <a:r>
              <a:rPr lang="nl-NL" dirty="0">
                <a:solidFill>
                  <a:schemeClr val="tx1"/>
                </a:solidFill>
              </a:rPr>
              <a:t>Nieuwsbrief </a:t>
            </a:r>
            <a:r>
              <a:rPr lang="nl-NL" dirty="0" err="1">
                <a:solidFill>
                  <a:schemeClr val="tx1"/>
                </a:solidFill>
              </a:rPr>
              <a:t>SpAZ</a:t>
            </a:r>
            <a:r>
              <a:rPr lang="nl-NL" dirty="0">
                <a:solidFill>
                  <a:schemeClr val="tx1"/>
                </a:solidFill>
              </a:rPr>
              <a:t> aanmelden via:</a:t>
            </a:r>
            <a:r>
              <a:rPr lang="nl-NL" dirty="0"/>
              <a:t> </a:t>
            </a:r>
            <a:r>
              <a:rPr lang="nl-NL" dirty="0">
                <a:solidFill>
                  <a:srgbClr val="3296FF"/>
                </a:solidFill>
                <a:hlinkClick r:id="rId2">
                  <a:extLst>
                    <a:ext uri="{A12FA001-AC4F-418D-AE19-62706E023703}">
                      <ahyp:hlinkClr xmlns:ahyp="http://schemas.microsoft.com/office/drawing/2018/hyperlinkcolor" val="tx"/>
                    </a:ext>
                  </a:extLst>
                </a:hlinkClick>
              </a:rPr>
              <a:t>specifieke-aandacht-en-zorg@politie.nl</a:t>
            </a:r>
            <a:r>
              <a:rPr lang="nl-NL" dirty="0">
                <a:solidFill>
                  <a:srgbClr val="3296FF"/>
                </a:solidFill>
              </a:rPr>
              <a:t> </a:t>
            </a:r>
          </a:p>
        </p:txBody>
      </p:sp>
      <p:pic>
        <p:nvPicPr>
          <p:cNvPr id="10" name="Tijdelijke aanduiding voor afbeelding 9" descr="Afbeelding met Led-scherm, klok, Elektronische bewegwijzering, Digitale klok&#10;&#10;Automatisch gegenereerde beschrijving">
            <a:extLst>
              <a:ext uri="{FF2B5EF4-FFF2-40B4-BE49-F238E27FC236}">
                <a16:creationId xmlns:a16="http://schemas.microsoft.com/office/drawing/2014/main" id="{EBB2D0A9-AC9A-A74D-0067-28BC6CFA6A7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8784183" y="4679875"/>
            <a:ext cx="4392091" cy="2636488"/>
          </a:xfrm>
          <a:noFill/>
        </p:spPr>
      </p:pic>
      <p:pic>
        <p:nvPicPr>
          <p:cNvPr id="5" name="Afbeelding 4" descr="Afbeelding met tekst, schermopname, Lettertype, Elektrisch blauw&#10;&#10;Automatisch gegenereerde beschrijving">
            <a:extLst>
              <a:ext uri="{FF2B5EF4-FFF2-40B4-BE49-F238E27FC236}">
                <a16:creationId xmlns:a16="http://schemas.microsoft.com/office/drawing/2014/main" id="{53EA5704-A2CE-BF5C-FA6B-5A5CA43D0F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0247" y="431403"/>
            <a:ext cx="3402456" cy="3971846"/>
          </a:xfrm>
          <a:prstGeom prst="rect">
            <a:avLst/>
          </a:prstGeom>
        </p:spPr>
      </p:pic>
      <p:sp>
        <p:nvSpPr>
          <p:cNvPr id="2" name="Footer Placeholder 2">
            <a:extLst>
              <a:ext uri="{FF2B5EF4-FFF2-40B4-BE49-F238E27FC236}">
                <a16:creationId xmlns:a16="http://schemas.microsoft.com/office/drawing/2014/main" id="{5FD57BAA-CC2B-58CE-AF7F-E369B9365A30}"/>
              </a:ext>
            </a:extLst>
          </p:cNvPr>
          <p:cNvSpPr>
            <a:spLocks noGrp="1"/>
          </p:cNvSpPr>
          <p:nvPr>
            <p:ph type="ftr" sz="quarter" idx="10"/>
          </p:nvPr>
        </p:nvSpPr>
        <p:spPr>
          <a:xfrm>
            <a:off x="719932" y="287338"/>
            <a:ext cx="12383293" cy="144462"/>
          </a:xfrm>
        </p:spPr>
        <p:txBody>
          <a:bodyPr/>
          <a:lstStyle/>
          <a:p>
            <a:pPr>
              <a:spcAft>
                <a:spcPts val="600"/>
              </a:spcAft>
            </a:pPr>
            <a:r>
              <a:rPr lang="nl-NL" dirty="0"/>
              <a:t>Programma Specifieke Aandacht en Zorg – </a:t>
            </a:r>
            <a:r>
              <a:rPr lang="nl-NL" sz="1100" dirty="0"/>
              <a:t>Workshop PCZ, EPZ &amp; ZRO</a:t>
            </a:r>
          </a:p>
        </p:txBody>
      </p:sp>
    </p:spTree>
    <p:extLst>
      <p:ext uri="{BB962C8B-B14F-4D97-AF65-F5344CB8AC3E}">
        <p14:creationId xmlns:p14="http://schemas.microsoft.com/office/powerpoint/2010/main" val="364000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litie">
  <a:themeElements>
    <a:clrScheme name="Politie 220318">
      <a:dk1>
        <a:srgbClr val="000000"/>
      </a:dk1>
      <a:lt1>
        <a:srgbClr val="FFFFFF"/>
      </a:lt1>
      <a:dk2>
        <a:srgbClr val="182866"/>
      </a:dk2>
      <a:lt2>
        <a:srgbClr val="EDEFEF"/>
      </a:lt2>
      <a:accent1>
        <a:srgbClr val="0051A1"/>
      </a:accent1>
      <a:accent2>
        <a:srgbClr val="ADD5F0"/>
      </a:accent2>
      <a:accent3>
        <a:srgbClr val="0093D9"/>
      </a:accent3>
      <a:accent4>
        <a:srgbClr val="D3D7D8"/>
      </a:accent4>
      <a:accent5>
        <a:srgbClr val="10133F"/>
      </a:accent5>
      <a:accent6>
        <a:srgbClr val="F2E500"/>
      </a:accent6>
      <a:hlink>
        <a:srgbClr val="0093D9"/>
      </a:hlink>
      <a:folHlink>
        <a:srgbClr val="2EB8C3"/>
      </a:folHlink>
    </a:clrScheme>
    <a:fontScheme name="Poltiie text">
      <a:majorFont>
        <a:latin typeface="Politie Text"/>
        <a:ea typeface=""/>
        <a:cs typeface=""/>
      </a:majorFont>
      <a:minorFont>
        <a:latin typeface="Politie Tex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solidFill>
          <a:schemeClr val="bg1"/>
        </a:solidFill>
        <a:ln w="12700">
          <a:noFill/>
          <a:miter lim="800000"/>
          <a:headEnd/>
          <a:tailEnd/>
        </a:ln>
        <a:effectLst/>
      </a:spPr>
      <a:bodyPr wrap="square" lIns="0" tIns="0" rIns="0" bIns="0" rtlCol="0" anchor="ctr">
        <a:spAutoFit/>
      </a:bodyPr>
      <a:lstStyle>
        <a:defPPr marL="0" indent="0" eaLnBrk="1" hangingPunct="1">
          <a:spcBef>
            <a:spcPct val="50000"/>
          </a:spcBef>
          <a:defRPr sz="1200" b="0" dirty="0" err="1" smtClean="0">
            <a:solidFill>
              <a:schemeClr val="tx2"/>
            </a:solidFill>
            <a:latin typeface="Politie Text" panose="020B0503050000000003" pitchFamily="34" charset="0"/>
          </a:defRPr>
        </a:defPPr>
      </a:lstStyle>
    </a:txDef>
  </a:objectDefaults>
  <a:extraClrSchemeLst/>
  <a:extLst>
    <a:ext uri="{05A4C25C-085E-4340-85A3-A5531E510DB2}">
      <thm15:themeFamily xmlns:thm15="http://schemas.microsoft.com/office/thememl/2012/main" name="21100-06-01 220519v5 PB PowerPoint Sjabloon 1_2- Politie" id="{B92B4DE6-E707-8C44-8DE6-922D839035AD}" vid="{C685F969-3FBA-E644-A97E-BB7DAE9680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1C9F982B02224DAE6582F0A95F9987" ma:contentTypeVersion="0" ma:contentTypeDescription="Een nieuw document maken." ma:contentTypeScope="" ma:versionID="695ac77c4997a78110d4a8611a42dcdb">
  <xsd:schema xmlns:xsd="http://www.w3.org/2001/XMLSchema" xmlns:xs="http://www.w3.org/2001/XMLSchema" xmlns:p="http://schemas.microsoft.com/office/2006/metadata/properties" targetNamespace="http://schemas.microsoft.com/office/2006/metadata/properties" ma:root="true" ma:fieldsID="3020530097e8a1996b0495efd7ab6cc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6178A9-5359-4F76-B38C-49610659FF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EE56EED-6541-4D16-B5FC-58E3DC3A94A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AB5AFBA-2D47-466F-A409-6F0E16A561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1989</Words>
  <Application>Microsoft Office PowerPoint</Application>
  <PresentationFormat>Aangepast</PresentationFormat>
  <Paragraphs>302</Paragraphs>
  <Slides>19</Slides>
  <Notes>6</Notes>
  <HiddenSlides>9</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Wingdings</vt:lpstr>
      <vt:lpstr>Arial</vt:lpstr>
      <vt:lpstr>Politie Text Medium</vt:lpstr>
      <vt:lpstr>Symbol</vt:lpstr>
      <vt:lpstr>Calibri</vt:lpstr>
      <vt:lpstr>Politie Text</vt:lpstr>
      <vt:lpstr>Politie</vt:lpstr>
      <vt:lpstr>Programma Specifieke Aandacht en Zorg</vt:lpstr>
      <vt:lpstr>Bedoeling EPZ</vt:lpstr>
      <vt:lpstr>Takenpakket</vt:lpstr>
      <vt:lpstr>Beoogd effect in de lijn</vt:lpstr>
      <vt:lpstr>Organisatiestructuur </vt:lpstr>
      <vt:lpstr>Relatie PCZ en EPZ en ZRO</vt:lpstr>
      <vt:lpstr>PowerPoint-presentatie</vt:lpstr>
      <vt:lpstr>Eerste ervaringen met EPZ (in MN)</vt:lpstr>
      <vt:lpstr>Op de hoogte blijven? </vt:lpstr>
      <vt:lpstr>PowerPoint-presentatie</vt:lpstr>
      <vt:lpstr>19 opdrachten </vt:lpstr>
      <vt:lpstr>Vandaag </vt:lpstr>
      <vt:lpstr>PCZ: werking zorgketen vanuit medewerkersperspectief</vt:lpstr>
      <vt:lpstr>Praktijk </vt:lpstr>
      <vt:lpstr> </vt:lpstr>
      <vt:lpstr>Taakomschrijving &amp; doelen (Wenfase)</vt:lpstr>
      <vt:lpstr>Werkwijzer ZRO</vt:lpstr>
      <vt:lpstr>De grote lijnen en de details aan elkaar verbinden</vt:lpstr>
      <vt:lpstr>Ondersteuning implementatie</vt:lpstr>
    </vt:vector>
  </TitlesOfParts>
  <Manager/>
  <Company>Politie Nederland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 Specifieke Aandacht en Zorg</dc:title>
  <dc:subject/>
  <dc:creator>Slageren, Karin van (K.)</dc:creator>
  <cp:keywords/>
  <dc:description/>
  <cp:lastModifiedBy>Bonekamp, Caroline (C.M.)</cp:lastModifiedBy>
  <cp:revision>100</cp:revision>
  <dcterms:created xsi:type="dcterms:W3CDTF">2024-01-02T08:53:09Z</dcterms:created>
  <dcterms:modified xsi:type="dcterms:W3CDTF">2024-11-07T21:01:37Z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0x010100921C9F982B02224DAE6582F0A95F9987</vt:lpwstr>
  </property>
</Properties>
</file>