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333" r:id="rId3"/>
    <p:sldId id="309" r:id="rId4"/>
    <p:sldId id="310" r:id="rId5"/>
    <p:sldId id="332" r:id="rId6"/>
    <p:sldId id="319" r:id="rId7"/>
    <p:sldId id="311" r:id="rId8"/>
    <p:sldId id="320" r:id="rId9"/>
    <p:sldId id="325" r:id="rId10"/>
    <p:sldId id="285" r:id="rId11"/>
    <p:sldId id="312" r:id="rId12"/>
    <p:sldId id="313" r:id="rId13"/>
    <p:sldId id="316" r:id="rId14"/>
    <p:sldId id="334" r:id="rId15"/>
    <p:sldId id="314" r:id="rId16"/>
    <p:sldId id="328" r:id="rId17"/>
    <p:sldId id="315" r:id="rId18"/>
    <p:sldId id="327" r:id="rId19"/>
    <p:sldId id="329" r:id="rId20"/>
    <p:sldId id="331" r:id="rId21"/>
    <p:sldId id="330" r:id="rId22"/>
  </p:sldIdLst>
  <p:sldSz cx="12192000" cy="6858000"/>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Stijl, gemiddeld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Stijl, gemiddeld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Stijl, gemiddeld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Stijl, gemiddeld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D083AE6-46FA-4A59-8FB0-9F97EB10719F}" styleName="Stijl, licht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E171933-4619-4E11-9A3F-F7608DF75F80}" styleName="Stijl, gemiddeld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37CE84F3-28C3-443E-9E96-99CF82512B78}" styleName="Stijl, donker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ijl, donker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ijl, donker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Stijl, donker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Stijl, donker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DA37D80-6434-44D0-A028-1B22A696006F}" styleName="Stijl, licht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Stijl, licht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2838BEF-8BB2-4498-84A7-C5851F593DF1}" styleName="Stijl, gemiddeld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2DE63D5-997A-4646-A377-4702673A728D}" styleName="Stijl, licht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Stijl, gemiddeld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93D81CF-94F2-401A-BA57-92F5A7B2D0C5}" styleName="Stijl, gemiddeld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033" autoAdjust="0"/>
    <p:restoredTop sz="63536" autoAdjust="0"/>
  </p:normalViewPr>
  <p:slideViewPr>
    <p:cSldViewPr snapToGrid="0">
      <p:cViewPr varScale="1">
        <p:scale>
          <a:sx n="61" d="100"/>
          <a:sy n="61" d="100"/>
        </p:scale>
        <p:origin x="3030" y="72"/>
      </p:cViewPr>
      <p:guideLst/>
    </p:cSldViewPr>
  </p:slideViewPr>
  <p:notesTextViewPr>
    <p:cViewPr>
      <p:scale>
        <a:sx n="1" d="1"/>
        <a:sy n="1" d="1"/>
      </p:scale>
      <p:origin x="0" y="0"/>
    </p:cViewPr>
  </p:notesTextViewPr>
  <p:notesViewPr>
    <p:cSldViewPr snapToGrid="0">
      <p:cViewPr varScale="1">
        <p:scale>
          <a:sx n="84" d="100"/>
          <a:sy n="84" d="100"/>
        </p:scale>
        <p:origin x="233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8ED989-8AFD-4B38-97A1-AC6FFC24E708}" type="doc">
      <dgm:prSet loTypeId="urn:microsoft.com/office/officeart/2005/8/layout/bProcess4" loCatId="process" qsTypeId="urn:microsoft.com/office/officeart/2005/8/quickstyle/simple1" qsCatId="simple" csTypeId="urn:microsoft.com/office/officeart/2005/8/colors/accent0_2" csCatId="mainScheme" phldr="1"/>
      <dgm:spPr/>
      <dgm:t>
        <a:bodyPr/>
        <a:lstStyle/>
        <a:p>
          <a:endParaRPr lang="nl-NL"/>
        </a:p>
      </dgm:t>
    </dgm:pt>
    <dgm:pt modelId="{633736FA-B580-43C3-B71A-40BE05C45E07}">
      <dgm:prSet custT="1"/>
      <dgm:spPr>
        <a:ln>
          <a:solidFill>
            <a:srgbClr val="0060AF"/>
          </a:solidFill>
        </a:ln>
      </dgm:spPr>
      <dgm:t>
        <a:bodyPr/>
        <a:lstStyle/>
        <a:p>
          <a:pPr rtl="0"/>
          <a:r>
            <a:rPr lang="en-US" sz="1200" b="1" dirty="0" err="1">
              <a:solidFill>
                <a:srgbClr val="0060AF"/>
              </a:solidFill>
            </a:rPr>
            <a:t>Oktober</a:t>
          </a:r>
          <a:r>
            <a:rPr lang="en-US" sz="1200" b="1" dirty="0">
              <a:solidFill>
                <a:srgbClr val="0060AF"/>
              </a:solidFill>
            </a:rPr>
            <a:t> 2018:</a:t>
          </a:r>
          <a:br>
            <a:rPr lang="en-US" sz="1200" b="1" dirty="0">
              <a:solidFill>
                <a:srgbClr val="0060AF"/>
              </a:solidFill>
            </a:rPr>
          </a:br>
          <a:r>
            <a:rPr lang="en-US" sz="1200" b="1" dirty="0">
              <a:solidFill>
                <a:srgbClr val="0060AF"/>
              </a:solidFill>
            </a:rPr>
            <a:t> </a:t>
          </a:r>
          <a:br>
            <a:rPr lang="en-US" sz="1200" b="1" dirty="0">
              <a:solidFill>
                <a:srgbClr val="0060AF"/>
              </a:solidFill>
            </a:rPr>
          </a:br>
          <a:r>
            <a:rPr lang="en-US" sz="1200" b="1" dirty="0" err="1">
              <a:solidFill>
                <a:srgbClr val="0060AF"/>
              </a:solidFill>
            </a:rPr>
            <a:t>Leden</a:t>
          </a:r>
          <a:r>
            <a:rPr lang="en-US" sz="1200" b="1" dirty="0">
              <a:solidFill>
                <a:srgbClr val="0060AF"/>
              </a:solidFill>
            </a:rPr>
            <a:t> </a:t>
          </a:r>
          <a:r>
            <a:rPr lang="en-US" sz="1200" b="1" dirty="0" err="1">
              <a:solidFill>
                <a:srgbClr val="0060AF"/>
              </a:solidFill>
            </a:rPr>
            <a:t>stemmen</a:t>
          </a:r>
          <a:r>
            <a:rPr lang="en-US" sz="1200" b="1" dirty="0">
              <a:solidFill>
                <a:srgbClr val="0060AF"/>
              </a:solidFill>
            </a:rPr>
            <a:t> in met CAO </a:t>
          </a:r>
          <a:r>
            <a:rPr lang="en-US" sz="1200" b="1" dirty="0" err="1">
              <a:solidFill>
                <a:srgbClr val="0060AF"/>
              </a:solidFill>
            </a:rPr>
            <a:t>Politie</a:t>
          </a:r>
          <a:r>
            <a:rPr lang="en-US" sz="1200" b="1" dirty="0">
              <a:solidFill>
                <a:srgbClr val="0060AF"/>
              </a:solidFill>
            </a:rPr>
            <a:t> </a:t>
          </a:r>
          <a:r>
            <a:rPr lang="en-US" sz="1200" b="1" dirty="0" err="1">
              <a:solidFill>
                <a:srgbClr val="0060AF"/>
              </a:solidFill>
            </a:rPr>
            <a:t>mét</a:t>
          </a:r>
          <a:r>
            <a:rPr lang="en-US" sz="1200" b="1" dirty="0">
              <a:solidFill>
                <a:srgbClr val="0060AF"/>
              </a:solidFill>
            </a:rPr>
            <a:t> </a:t>
          </a:r>
          <a:r>
            <a:rPr lang="en-US" sz="1200" b="1" dirty="0" err="1">
              <a:solidFill>
                <a:srgbClr val="0060AF"/>
              </a:solidFill>
            </a:rPr>
            <a:t>opdracht</a:t>
          </a:r>
          <a:r>
            <a:rPr lang="en-US" sz="1200" b="1" dirty="0">
              <a:solidFill>
                <a:srgbClr val="0060AF"/>
              </a:solidFill>
            </a:rPr>
            <a:t> over </a:t>
          </a:r>
          <a:r>
            <a:rPr lang="en-US" sz="1200" b="1" dirty="0" err="1">
              <a:solidFill>
                <a:srgbClr val="0060AF"/>
              </a:solidFill>
            </a:rPr>
            <a:t>pensioen</a:t>
          </a:r>
          <a:endParaRPr lang="nl-NL" sz="1200" b="1" dirty="0">
            <a:solidFill>
              <a:srgbClr val="0060AF"/>
            </a:solidFill>
          </a:endParaRPr>
        </a:p>
      </dgm:t>
    </dgm:pt>
    <dgm:pt modelId="{5AC1EA68-4763-4449-B704-EF27549B93F6}" type="parTrans" cxnId="{6C0B4E15-9120-46CA-89D5-6D86B5F16DD6}">
      <dgm:prSet/>
      <dgm:spPr/>
      <dgm:t>
        <a:bodyPr/>
        <a:lstStyle/>
        <a:p>
          <a:endParaRPr lang="nl-NL"/>
        </a:p>
      </dgm:t>
    </dgm:pt>
    <dgm:pt modelId="{E37F363F-B414-4764-A997-9811D3161C2E}" type="sibTrans" cxnId="{6C0B4E15-9120-46CA-89D5-6D86B5F16DD6}">
      <dgm:prSet/>
      <dgm:spPr>
        <a:solidFill>
          <a:srgbClr val="F78B1F"/>
        </a:solidFill>
      </dgm:spPr>
      <dgm:t>
        <a:bodyPr/>
        <a:lstStyle/>
        <a:p>
          <a:endParaRPr lang="nl-NL"/>
        </a:p>
      </dgm:t>
    </dgm:pt>
    <dgm:pt modelId="{EA4CD147-247A-48C4-BA00-2BB9AB4D082B}">
      <dgm:prSet custT="1"/>
      <dgm:spPr>
        <a:ln>
          <a:solidFill>
            <a:srgbClr val="0060AF"/>
          </a:solidFill>
        </a:ln>
      </dgm:spPr>
      <dgm:t>
        <a:bodyPr/>
        <a:lstStyle/>
        <a:p>
          <a:pPr rtl="0"/>
          <a:r>
            <a:rPr lang="en-US" sz="1200" b="1" dirty="0">
              <a:solidFill>
                <a:srgbClr val="0060AF"/>
              </a:solidFill>
            </a:rPr>
            <a:t>November 2018</a:t>
          </a:r>
          <a:br>
            <a:rPr lang="en-US" sz="1200" b="1" dirty="0">
              <a:solidFill>
                <a:srgbClr val="0060AF"/>
              </a:solidFill>
            </a:rPr>
          </a:br>
          <a:br>
            <a:rPr lang="en-US" sz="1200" b="1" dirty="0">
              <a:solidFill>
                <a:srgbClr val="0060AF"/>
              </a:solidFill>
            </a:rPr>
          </a:br>
          <a:r>
            <a:rPr lang="en-US" sz="1200" b="1" dirty="0" err="1">
              <a:solidFill>
                <a:srgbClr val="0060AF"/>
              </a:solidFill>
            </a:rPr>
            <a:t>Pensioenoverleg</a:t>
          </a:r>
          <a:r>
            <a:rPr lang="en-US" sz="1200" b="1" dirty="0">
              <a:solidFill>
                <a:srgbClr val="0060AF"/>
              </a:solidFill>
            </a:rPr>
            <a:t> </a:t>
          </a:r>
          <a:r>
            <a:rPr lang="en-US" sz="1200" b="1" dirty="0" err="1">
              <a:solidFill>
                <a:srgbClr val="0060AF"/>
              </a:solidFill>
            </a:rPr>
            <a:t>vakcentrales</a:t>
          </a:r>
          <a:r>
            <a:rPr lang="en-US" sz="1200" b="1" dirty="0">
              <a:solidFill>
                <a:srgbClr val="0060AF"/>
              </a:solidFill>
            </a:rPr>
            <a:t> </a:t>
          </a:r>
          <a:r>
            <a:rPr lang="en-US" sz="1200" b="1" dirty="0" err="1">
              <a:solidFill>
                <a:srgbClr val="0060AF"/>
              </a:solidFill>
            </a:rPr>
            <a:t>klapt</a:t>
          </a:r>
          <a:endParaRPr lang="nl-NL" sz="1200" b="1" dirty="0">
            <a:solidFill>
              <a:srgbClr val="0060AF"/>
            </a:solidFill>
          </a:endParaRPr>
        </a:p>
      </dgm:t>
    </dgm:pt>
    <dgm:pt modelId="{21AEA440-262D-4BC6-9772-8625A6499B44}" type="parTrans" cxnId="{1FCD3D07-CDD1-41A2-A569-2CE68BD7529B}">
      <dgm:prSet/>
      <dgm:spPr/>
      <dgm:t>
        <a:bodyPr/>
        <a:lstStyle/>
        <a:p>
          <a:endParaRPr lang="nl-NL"/>
        </a:p>
      </dgm:t>
    </dgm:pt>
    <dgm:pt modelId="{E1FDD17C-E500-4035-A3D0-F8C2D6B72B8E}" type="sibTrans" cxnId="{1FCD3D07-CDD1-41A2-A569-2CE68BD7529B}">
      <dgm:prSet/>
      <dgm:spPr>
        <a:solidFill>
          <a:srgbClr val="F78B1F"/>
        </a:solidFill>
      </dgm:spPr>
      <dgm:t>
        <a:bodyPr/>
        <a:lstStyle/>
        <a:p>
          <a:endParaRPr lang="nl-NL"/>
        </a:p>
      </dgm:t>
    </dgm:pt>
    <dgm:pt modelId="{8573FEF2-9F85-4599-B217-28ABA629A341}">
      <dgm:prSet custT="1"/>
      <dgm:spPr>
        <a:ln>
          <a:solidFill>
            <a:srgbClr val="0060AF"/>
          </a:solidFill>
        </a:ln>
      </dgm:spPr>
      <dgm:t>
        <a:bodyPr/>
        <a:lstStyle/>
        <a:p>
          <a:pPr rtl="0"/>
          <a:r>
            <a:rPr lang="en-US" sz="1200" b="1" i="0" dirty="0" err="1">
              <a:solidFill>
                <a:srgbClr val="0060AF"/>
              </a:solidFill>
            </a:rPr>
            <a:t>Najaar</a:t>
          </a:r>
          <a:r>
            <a:rPr lang="en-US" sz="1200" b="1" i="0" dirty="0">
              <a:solidFill>
                <a:srgbClr val="0060AF"/>
              </a:solidFill>
            </a:rPr>
            <a:t> 2018 – </a:t>
          </a:r>
          <a:r>
            <a:rPr lang="en-US" sz="1200" b="1" i="0" dirty="0" err="1">
              <a:solidFill>
                <a:srgbClr val="0060AF"/>
              </a:solidFill>
            </a:rPr>
            <a:t>voorjaar</a:t>
          </a:r>
          <a:r>
            <a:rPr lang="en-US" sz="1200" b="1" i="0" dirty="0">
              <a:solidFill>
                <a:srgbClr val="0060AF"/>
              </a:solidFill>
            </a:rPr>
            <a:t> 2019:</a:t>
          </a:r>
          <a:br>
            <a:rPr lang="en-US" sz="1200" b="1" i="0" dirty="0">
              <a:solidFill>
                <a:srgbClr val="0060AF"/>
              </a:solidFill>
            </a:rPr>
          </a:br>
          <a:r>
            <a:rPr lang="en-US" sz="1200" b="1" i="0" dirty="0">
              <a:solidFill>
                <a:srgbClr val="0060AF"/>
              </a:solidFill>
            </a:rPr>
            <a:t> </a:t>
          </a:r>
          <a:br>
            <a:rPr lang="en-US" sz="1200" b="1" i="0" dirty="0">
              <a:solidFill>
                <a:srgbClr val="0060AF"/>
              </a:solidFill>
            </a:rPr>
          </a:br>
          <a:r>
            <a:rPr lang="en-US" sz="1200" b="1" i="0" dirty="0" err="1">
              <a:solidFill>
                <a:srgbClr val="0060AF"/>
              </a:solidFill>
            </a:rPr>
            <a:t>Pensioenacties</a:t>
          </a:r>
          <a:r>
            <a:rPr lang="en-US" sz="1200" b="1" i="0" dirty="0">
              <a:solidFill>
                <a:srgbClr val="0060AF"/>
              </a:solidFill>
            </a:rPr>
            <a:t> </a:t>
          </a:r>
          <a:endParaRPr lang="nl-NL" sz="1200" b="1" i="0" dirty="0">
            <a:solidFill>
              <a:srgbClr val="0060AF"/>
            </a:solidFill>
          </a:endParaRPr>
        </a:p>
      </dgm:t>
    </dgm:pt>
    <dgm:pt modelId="{379A58A0-5D3F-4CD4-AC63-D1840FA0C0EA}" type="parTrans" cxnId="{DC123754-6E9D-4C63-85C2-61E8FB1B68EB}">
      <dgm:prSet/>
      <dgm:spPr/>
      <dgm:t>
        <a:bodyPr/>
        <a:lstStyle/>
        <a:p>
          <a:endParaRPr lang="nl-NL"/>
        </a:p>
      </dgm:t>
    </dgm:pt>
    <dgm:pt modelId="{2F4A5C05-7802-4A01-A398-2DED921B9889}" type="sibTrans" cxnId="{DC123754-6E9D-4C63-85C2-61E8FB1B68EB}">
      <dgm:prSet/>
      <dgm:spPr>
        <a:solidFill>
          <a:srgbClr val="F78B1F"/>
        </a:solidFill>
      </dgm:spPr>
      <dgm:t>
        <a:bodyPr/>
        <a:lstStyle/>
        <a:p>
          <a:endParaRPr lang="nl-NL"/>
        </a:p>
      </dgm:t>
    </dgm:pt>
    <dgm:pt modelId="{05879EFE-0F88-40B2-94FF-A1E934C27914}">
      <dgm:prSet custT="1"/>
      <dgm:spPr>
        <a:ln>
          <a:solidFill>
            <a:srgbClr val="0060AF"/>
          </a:solidFill>
        </a:ln>
      </dgm:spPr>
      <dgm:t>
        <a:bodyPr/>
        <a:lstStyle/>
        <a:p>
          <a:pPr rtl="0"/>
          <a:r>
            <a:rPr lang="en-US" sz="1200" b="1" i="0" dirty="0">
              <a:solidFill>
                <a:srgbClr val="0060AF"/>
              </a:solidFill>
            </a:rPr>
            <a:t>5 </a:t>
          </a:r>
          <a:r>
            <a:rPr lang="en-US" sz="1200" b="1" i="0" dirty="0" err="1">
              <a:solidFill>
                <a:srgbClr val="0060AF"/>
              </a:solidFill>
            </a:rPr>
            <a:t>juni</a:t>
          </a:r>
          <a:r>
            <a:rPr lang="en-US" sz="1200" b="1" i="0" dirty="0">
              <a:solidFill>
                <a:srgbClr val="0060AF"/>
              </a:solidFill>
            </a:rPr>
            <a:t>  2019:</a:t>
          </a:r>
          <a:br>
            <a:rPr lang="en-US" sz="1200" b="1" i="0" dirty="0">
              <a:solidFill>
                <a:srgbClr val="0060AF"/>
              </a:solidFill>
            </a:rPr>
          </a:br>
          <a:r>
            <a:rPr lang="en-US" sz="1200" b="1" i="0" dirty="0">
              <a:solidFill>
                <a:srgbClr val="0060AF"/>
              </a:solidFill>
            </a:rPr>
            <a:t> </a:t>
          </a:r>
          <a:br>
            <a:rPr lang="en-US" sz="1200" b="1" i="0" dirty="0">
              <a:solidFill>
                <a:srgbClr val="0060AF"/>
              </a:solidFill>
            </a:rPr>
          </a:br>
          <a:r>
            <a:rPr lang="en-US" sz="1200" b="1" i="0" dirty="0" err="1">
              <a:solidFill>
                <a:srgbClr val="0060AF"/>
              </a:solidFill>
            </a:rPr>
            <a:t>Presentatie</a:t>
          </a:r>
          <a:r>
            <a:rPr lang="en-US" sz="1200" b="1" i="0" dirty="0">
              <a:solidFill>
                <a:srgbClr val="0060AF"/>
              </a:solidFill>
            </a:rPr>
            <a:t> Principe </a:t>
          </a:r>
          <a:r>
            <a:rPr lang="en-US" sz="1200" b="1" i="0" dirty="0" err="1">
              <a:solidFill>
                <a:srgbClr val="0060AF"/>
              </a:solidFill>
            </a:rPr>
            <a:t>akkoord</a:t>
          </a:r>
          <a:r>
            <a:rPr lang="en-US" sz="1200" b="1" i="0" dirty="0">
              <a:solidFill>
                <a:srgbClr val="0060AF"/>
              </a:solidFill>
            </a:rPr>
            <a:t> </a:t>
          </a:r>
          <a:endParaRPr lang="nl-NL" sz="1200" b="1" i="0" dirty="0">
            <a:solidFill>
              <a:srgbClr val="0060AF"/>
            </a:solidFill>
          </a:endParaRPr>
        </a:p>
      </dgm:t>
    </dgm:pt>
    <dgm:pt modelId="{076BC56A-AB59-49A9-AEA8-691A7463EBBB}" type="parTrans" cxnId="{9E1494D1-A10D-46F7-84FB-77CAFA84285B}">
      <dgm:prSet/>
      <dgm:spPr/>
      <dgm:t>
        <a:bodyPr/>
        <a:lstStyle/>
        <a:p>
          <a:endParaRPr lang="nl-NL"/>
        </a:p>
      </dgm:t>
    </dgm:pt>
    <dgm:pt modelId="{21513640-874F-4E57-8B30-F686BA27C2B0}" type="sibTrans" cxnId="{9E1494D1-A10D-46F7-84FB-77CAFA84285B}">
      <dgm:prSet/>
      <dgm:spPr>
        <a:solidFill>
          <a:srgbClr val="F78B1F"/>
        </a:solidFill>
      </dgm:spPr>
      <dgm:t>
        <a:bodyPr/>
        <a:lstStyle/>
        <a:p>
          <a:endParaRPr lang="nl-NL"/>
        </a:p>
      </dgm:t>
    </dgm:pt>
    <dgm:pt modelId="{CD4B165A-C329-42FF-B043-899B7A1EC81B}">
      <dgm:prSet custT="1"/>
      <dgm:spPr>
        <a:ln>
          <a:solidFill>
            <a:srgbClr val="0060AF"/>
          </a:solidFill>
        </a:ln>
      </dgm:spPr>
      <dgm:t>
        <a:bodyPr/>
        <a:lstStyle/>
        <a:p>
          <a:pPr rtl="0"/>
          <a:r>
            <a:rPr lang="en-US" sz="1200" b="1" dirty="0">
              <a:solidFill>
                <a:srgbClr val="0060AF"/>
              </a:solidFill>
            </a:rPr>
            <a:t>12 </a:t>
          </a:r>
          <a:r>
            <a:rPr lang="en-US" sz="1200" b="1" dirty="0" err="1">
              <a:solidFill>
                <a:srgbClr val="0060AF"/>
              </a:solidFill>
            </a:rPr>
            <a:t>juni</a:t>
          </a:r>
          <a:r>
            <a:rPr lang="en-US" sz="1200" b="1" dirty="0">
              <a:solidFill>
                <a:srgbClr val="0060AF"/>
              </a:solidFill>
            </a:rPr>
            <a:t> – 15 </a:t>
          </a:r>
          <a:r>
            <a:rPr lang="en-US" sz="1200" b="1" dirty="0" err="1">
              <a:solidFill>
                <a:srgbClr val="0060AF"/>
              </a:solidFill>
            </a:rPr>
            <a:t>juni</a:t>
          </a:r>
          <a:r>
            <a:rPr lang="en-US" sz="1200" b="1" dirty="0">
              <a:solidFill>
                <a:srgbClr val="0060AF"/>
              </a:solidFill>
            </a:rPr>
            <a:t>:</a:t>
          </a:r>
          <a:br>
            <a:rPr lang="en-US" sz="1200" b="1" dirty="0">
              <a:solidFill>
                <a:srgbClr val="0060AF"/>
              </a:solidFill>
            </a:rPr>
          </a:br>
          <a:br>
            <a:rPr lang="en-US" sz="1200" b="1" dirty="0">
              <a:solidFill>
                <a:srgbClr val="0060AF"/>
              </a:solidFill>
            </a:rPr>
          </a:br>
          <a:r>
            <a:rPr lang="en-US" sz="1200" b="1" dirty="0" err="1">
              <a:solidFill>
                <a:srgbClr val="0060AF"/>
              </a:solidFill>
            </a:rPr>
            <a:t>Achterbanraadpleging</a:t>
          </a:r>
          <a:r>
            <a:rPr lang="en-US" sz="1200" b="1" dirty="0">
              <a:solidFill>
                <a:srgbClr val="0060AF"/>
              </a:solidFill>
            </a:rPr>
            <a:t> door </a:t>
          </a:r>
          <a:r>
            <a:rPr lang="en-US" sz="1200" b="1" dirty="0" err="1">
              <a:solidFill>
                <a:srgbClr val="0060AF"/>
              </a:solidFill>
            </a:rPr>
            <a:t>vakcentrales</a:t>
          </a:r>
          <a:endParaRPr lang="nl-NL" sz="1200" b="1" dirty="0">
            <a:solidFill>
              <a:srgbClr val="0060AF"/>
            </a:solidFill>
          </a:endParaRPr>
        </a:p>
      </dgm:t>
    </dgm:pt>
    <dgm:pt modelId="{57EF186E-2660-40D7-86F5-50AC77CA774D}" type="parTrans" cxnId="{A411C583-3E71-456D-9537-B83E2F22F7E3}">
      <dgm:prSet/>
      <dgm:spPr/>
      <dgm:t>
        <a:bodyPr/>
        <a:lstStyle/>
        <a:p>
          <a:endParaRPr lang="nl-NL"/>
        </a:p>
      </dgm:t>
    </dgm:pt>
    <dgm:pt modelId="{6CD89E91-A8E8-4EA5-9C70-82C6BBA43719}" type="sibTrans" cxnId="{A411C583-3E71-456D-9537-B83E2F22F7E3}">
      <dgm:prSet/>
      <dgm:spPr>
        <a:solidFill>
          <a:srgbClr val="F78B1F"/>
        </a:solidFill>
      </dgm:spPr>
      <dgm:t>
        <a:bodyPr/>
        <a:lstStyle/>
        <a:p>
          <a:endParaRPr lang="nl-NL"/>
        </a:p>
      </dgm:t>
    </dgm:pt>
    <dgm:pt modelId="{6F20DD56-2141-491B-8F64-ED4488E41C5C}">
      <dgm:prSet custT="1"/>
      <dgm:spPr>
        <a:ln>
          <a:solidFill>
            <a:srgbClr val="0060AF"/>
          </a:solidFill>
        </a:ln>
      </dgm:spPr>
      <dgm:t>
        <a:bodyPr/>
        <a:lstStyle/>
        <a:p>
          <a:pPr rtl="0"/>
          <a:r>
            <a:rPr lang="en-US" sz="1200" b="1" dirty="0">
              <a:solidFill>
                <a:srgbClr val="0060AF"/>
              </a:solidFill>
            </a:rPr>
            <a:t>18  </a:t>
          </a:r>
          <a:r>
            <a:rPr lang="en-US" sz="1200" b="1" dirty="0" err="1">
              <a:solidFill>
                <a:srgbClr val="0060AF"/>
              </a:solidFill>
            </a:rPr>
            <a:t>juni</a:t>
          </a:r>
          <a:r>
            <a:rPr lang="en-US" sz="1200" b="1" dirty="0">
              <a:solidFill>
                <a:srgbClr val="0060AF"/>
              </a:solidFill>
            </a:rPr>
            <a:t>:</a:t>
          </a:r>
          <a:br>
            <a:rPr lang="en-US" sz="1200" b="1" dirty="0">
              <a:solidFill>
                <a:srgbClr val="0060AF"/>
              </a:solidFill>
            </a:rPr>
          </a:br>
          <a:br>
            <a:rPr lang="en-US" sz="1200" b="1" dirty="0">
              <a:solidFill>
                <a:srgbClr val="0060AF"/>
              </a:solidFill>
            </a:rPr>
          </a:br>
          <a:r>
            <a:rPr lang="en-US" sz="1200" b="1" dirty="0" err="1">
              <a:solidFill>
                <a:srgbClr val="0060AF"/>
              </a:solidFill>
            </a:rPr>
            <a:t>Vakcentrales</a:t>
          </a:r>
          <a:r>
            <a:rPr lang="en-US" sz="1200" b="1" dirty="0">
              <a:solidFill>
                <a:srgbClr val="0060AF"/>
              </a:solidFill>
            </a:rPr>
            <a:t> </a:t>
          </a:r>
          <a:r>
            <a:rPr lang="en-US" sz="1200" b="1" dirty="0" err="1">
              <a:solidFill>
                <a:srgbClr val="0060AF"/>
              </a:solidFill>
            </a:rPr>
            <a:t>bepalen</a:t>
          </a:r>
          <a:r>
            <a:rPr lang="en-US" sz="1200" b="1" dirty="0">
              <a:solidFill>
                <a:srgbClr val="0060AF"/>
              </a:solidFill>
            </a:rPr>
            <a:t> </a:t>
          </a:r>
          <a:r>
            <a:rPr lang="en-US" sz="1200" b="1" dirty="0" err="1">
              <a:solidFill>
                <a:srgbClr val="0060AF"/>
              </a:solidFill>
            </a:rPr>
            <a:t>standpunt</a:t>
          </a:r>
          <a:endParaRPr lang="nl-NL" sz="1200" b="1" dirty="0">
            <a:solidFill>
              <a:srgbClr val="0060AF"/>
            </a:solidFill>
          </a:endParaRPr>
        </a:p>
      </dgm:t>
    </dgm:pt>
    <dgm:pt modelId="{9E8358A8-37C6-436E-AFD2-B586DCC6C096}" type="parTrans" cxnId="{03E22FFD-7A62-40EB-AF0C-B411F3DB2D92}">
      <dgm:prSet/>
      <dgm:spPr/>
      <dgm:t>
        <a:bodyPr/>
        <a:lstStyle/>
        <a:p>
          <a:endParaRPr lang="nl-NL"/>
        </a:p>
      </dgm:t>
    </dgm:pt>
    <dgm:pt modelId="{13FD9DB8-C6B0-4547-A848-0B83F6527682}" type="sibTrans" cxnId="{03E22FFD-7A62-40EB-AF0C-B411F3DB2D92}">
      <dgm:prSet/>
      <dgm:spPr>
        <a:solidFill>
          <a:srgbClr val="F78B1F"/>
        </a:solidFill>
      </dgm:spPr>
      <dgm:t>
        <a:bodyPr/>
        <a:lstStyle/>
        <a:p>
          <a:endParaRPr lang="nl-NL"/>
        </a:p>
      </dgm:t>
    </dgm:pt>
    <dgm:pt modelId="{1ED3402D-0393-41FA-93F2-FA885A2C4499}">
      <dgm:prSet custT="1"/>
      <dgm:spPr>
        <a:ln>
          <a:solidFill>
            <a:srgbClr val="0060AF"/>
          </a:solidFill>
        </a:ln>
      </dgm:spPr>
      <dgm:t>
        <a:bodyPr/>
        <a:lstStyle/>
        <a:p>
          <a:pPr rtl="0"/>
          <a:r>
            <a:rPr lang="en-US" sz="1200" b="1" dirty="0" err="1">
              <a:solidFill>
                <a:srgbClr val="0060AF"/>
              </a:solidFill>
            </a:rPr>
            <a:t>Vervolg</a:t>
          </a:r>
          <a:r>
            <a:rPr lang="en-US" sz="1200" b="1" dirty="0">
              <a:solidFill>
                <a:srgbClr val="0060AF"/>
              </a:solidFill>
            </a:rPr>
            <a:t>:</a:t>
          </a:r>
          <a:br>
            <a:rPr lang="en-US" sz="1200" b="1" dirty="0">
              <a:solidFill>
                <a:srgbClr val="0060AF"/>
              </a:solidFill>
            </a:rPr>
          </a:br>
          <a:r>
            <a:rPr lang="en-US" sz="1200" b="1" dirty="0">
              <a:solidFill>
                <a:srgbClr val="0060AF"/>
              </a:solidFill>
            </a:rPr>
            <a:t> </a:t>
          </a:r>
          <a:br>
            <a:rPr lang="en-US" sz="1200" b="1" dirty="0">
              <a:solidFill>
                <a:srgbClr val="0060AF"/>
              </a:solidFill>
            </a:rPr>
          </a:br>
          <a:r>
            <a:rPr lang="en-US" sz="1200" b="1" dirty="0" err="1">
              <a:solidFill>
                <a:srgbClr val="0060AF"/>
              </a:solidFill>
            </a:rPr>
            <a:t>Als</a:t>
          </a:r>
          <a:r>
            <a:rPr lang="en-US" sz="1200" b="1" dirty="0">
              <a:solidFill>
                <a:srgbClr val="0060AF"/>
              </a:solidFill>
            </a:rPr>
            <a:t> </a:t>
          </a:r>
          <a:r>
            <a:rPr lang="en-US" sz="1200" b="1" dirty="0" err="1">
              <a:solidFill>
                <a:srgbClr val="0060AF"/>
              </a:solidFill>
            </a:rPr>
            <a:t>definitief</a:t>
          </a:r>
          <a:r>
            <a:rPr lang="en-US" sz="1200" b="1" dirty="0">
              <a:solidFill>
                <a:srgbClr val="0060AF"/>
              </a:solidFill>
            </a:rPr>
            <a:t> </a:t>
          </a:r>
          <a:r>
            <a:rPr lang="en-US" sz="1200" b="1" dirty="0" err="1">
              <a:solidFill>
                <a:srgbClr val="0060AF"/>
              </a:solidFill>
            </a:rPr>
            <a:t>akkoord</a:t>
          </a:r>
          <a:r>
            <a:rPr lang="en-US" sz="1200" b="1" dirty="0">
              <a:solidFill>
                <a:srgbClr val="0060AF"/>
              </a:solidFill>
            </a:rPr>
            <a:t>,</a:t>
          </a:r>
          <a:br>
            <a:rPr lang="en-US" sz="1200" b="1" dirty="0">
              <a:solidFill>
                <a:srgbClr val="0060AF"/>
              </a:solidFill>
            </a:rPr>
          </a:br>
          <a:r>
            <a:rPr lang="en-US" sz="1200" b="1" dirty="0">
              <a:solidFill>
                <a:srgbClr val="0060AF"/>
              </a:solidFill>
            </a:rPr>
            <a:t> dan </a:t>
          </a:r>
          <a:r>
            <a:rPr lang="en-US" sz="1200" b="1" dirty="0" err="1">
              <a:solidFill>
                <a:srgbClr val="0060AF"/>
              </a:solidFill>
            </a:rPr>
            <a:t>politiebonden</a:t>
          </a:r>
          <a:r>
            <a:rPr lang="en-US" sz="1200" b="1" dirty="0">
              <a:solidFill>
                <a:srgbClr val="0060AF"/>
              </a:solidFill>
            </a:rPr>
            <a:t> </a:t>
          </a:r>
          <a:r>
            <a:rPr lang="en-US" sz="1200" b="1" dirty="0" err="1">
              <a:solidFill>
                <a:srgbClr val="0060AF"/>
              </a:solidFill>
            </a:rPr>
            <a:t>terug</a:t>
          </a:r>
          <a:r>
            <a:rPr lang="en-US" sz="1200" b="1" dirty="0">
              <a:solidFill>
                <a:srgbClr val="0060AF"/>
              </a:solidFill>
            </a:rPr>
            <a:t> </a:t>
          </a:r>
          <a:r>
            <a:rPr lang="en-US" sz="1200" b="1" dirty="0" err="1">
              <a:solidFill>
                <a:srgbClr val="0060AF"/>
              </a:solidFill>
            </a:rPr>
            <a:t>naar</a:t>
          </a:r>
          <a:r>
            <a:rPr lang="en-US" sz="1200" b="1" dirty="0">
              <a:solidFill>
                <a:srgbClr val="0060AF"/>
              </a:solidFill>
            </a:rPr>
            <a:t> de </a:t>
          </a:r>
          <a:r>
            <a:rPr lang="en-US" sz="1200" b="1" dirty="0" err="1">
              <a:solidFill>
                <a:srgbClr val="0060AF"/>
              </a:solidFill>
            </a:rPr>
            <a:t>onderhandelingstafel</a:t>
          </a:r>
          <a:r>
            <a:rPr lang="en-US" sz="1200" b="1" dirty="0">
              <a:solidFill>
                <a:srgbClr val="0060AF"/>
              </a:solidFill>
            </a:rPr>
            <a:t> met de </a:t>
          </a:r>
          <a:r>
            <a:rPr lang="en-US" sz="1200" b="1" dirty="0" err="1">
              <a:solidFill>
                <a:srgbClr val="0060AF"/>
              </a:solidFill>
            </a:rPr>
            <a:t>werkgever</a:t>
          </a:r>
          <a:r>
            <a:rPr lang="en-US" sz="1200" b="1" dirty="0">
              <a:solidFill>
                <a:srgbClr val="0060AF"/>
              </a:solidFill>
            </a:rPr>
            <a:t> over </a:t>
          </a:r>
          <a:r>
            <a:rPr lang="en-US" sz="1200" b="1" dirty="0" err="1">
              <a:solidFill>
                <a:srgbClr val="0060AF"/>
              </a:solidFill>
            </a:rPr>
            <a:t>eerder</a:t>
          </a:r>
          <a:r>
            <a:rPr lang="en-US" sz="1200" b="1" dirty="0">
              <a:solidFill>
                <a:srgbClr val="0060AF"/>
              </a:solidFill>
            </a:rPr>
            <a:t> </a:t>
          </a:r>
          <a:r>
            <a:rPr lang="en-US" sz="1200" b="1" dirty="0" err="1">
              <a:solidFill>
                <a:srgbClr val="0060AF"/>
              </a:solidFill>
            </a:rPr>
            <a:t>stoppen</a:t>
          </a:r>
          <a:r>
            <a:rPr lang="en-US" sz="1200" b="1" dirty="0">
              <a:solidFill>
                <a:srgbClr val="0060AF"/>
              </a:solidFill>
            </a:rPr>
            <a:t> met </a:t>
          </a:r>
          <a:r>
            <a:rPr lang="en-US" sz="1200" b="1" dirty="0" err="1">
              <a:solidFill>
                <a:srgbClr val="0060AF"/>
              </a:solidFill>
            </a:rPr>
            <a:t>werken</a:t>
          </a:r>
          <a:r>
            <a:rPr lang="en-US" sz="1200" b="1" dirty="0">
              <a:solidFill>
                <a:srgbClr val="0060AF"/>
              </a:solidFill>
            </a:rPr>
            <a:t> </a:t>
          </a:r>
          <a:endParaRPr lang="nl-NL" sz="1200" b="1" dirty="0">
            <a:solidFill>
              <a:srgbClr val="0060AF"/>
            </a:solidFill>
          </a:endParaRPr>
        </a:p>
      </dgm:t>
    </dgm:pt>
    <dgm:pt modelId="{8C389091-BDB2-4659-81BD-1F850D2663E3}" type="parTrans" cxnId="{FA6801B0-BA1A-4929-A576-053E2080D6AE}">
      <dgm:prSet/>
      <dgm:spPr/>
      <dgm:t>
        <a:bodyPr/>
        <a:lstStyle/>
        <a:p>
          <a:endParaRPr lang="nl-NL"/>
        </a:p>
      </dgm:t>
    </dgm:pt>
    <dgm:pt modelId="{31C813A4-B668-4362-9E75-C551AC969CAF}" type="sibTrans" cxnId="{FA6801B0-BA1A-4929-A576-053E2080D6AE}">
      <dgm:prSet/>
      <dgm:spPr>
        <a:solidFill>
          <a:srgbClr val="F78B1F"/>
        </a:solidFill>
      </dgm:spPr>
      <dgm:t>
        <a:bodyPr/>
        <a:lstStyle/>
        <a:p>
          <a:endParaRPr lang="nl-NL"/>
        </a:p>
      </dgm:t>
    </dgm:pt>
    <dgm:pt modelId="{F0883489-827F-4B6E-A7D9-E337D2A8452C}">
      <dgm:prSet custT="1"/>
      <dgm:spPr>
        <a:ln>
          <a:solidFill>
            <a:srgbClr val="0070C0"/>
          </a:solidFill>
        </a:ln>
      </dgm:spPr>
      <dgm:t>
        <a:bodyPr/>
        <a:lstStyle/>
        <a:p>
          <a:pPr rtl="0"/>
          <a:r>
            <a:rPr lang="en-US" sz="1200" b="1" dirty="0">
              <a:solidFill>
                <a:srgbClr val="0060AF"/>
              </a:solidFill>
            </a:rPr>
            <a:t>Begin 2018:  </a:t>
          </a:r>
          <a:br>
            <a:rPr lang="en-US" sz="1200" b="1" dirty="0">
              <a:solidFill>
                <a:srgbClr val="0060AF"/>
              </a:solidFill>
            </a:rPr>
          </a:br>
          <a:br>
            <a:rPr lang="en-US" sz="1200" b="1" dirty="0">
              <a:solidFill>
                <a:srgbClr val="0060AF"/>
              </a:solidFill>
            </a:rPr>
          </a:br>
          <a:r>
            <a:rPr lang="en-US" sz="1200" b="1" dirty="0">
              <a:solidFill>
                <a:srgbClr val="0060AF"/>
              </a:solidFill>
            </a:rPr>
            <a:t>40.000 </a:t>
          </a:r>
          <a:r>
            <a:rPr lang="en-US" sz="1200" b="1" dirty="0" err="1">
              <a:solidFill>
                <a:srgbClr val="0060AF"/>
              </a:solidFill>
            </a:rPr>
            <a:t>handtekeningen</a:t>
          </a:r>
          <a:r>
            <a:rPr lang="en-US" sz="1200" b="1" dirty="0">
              <a:solidFill>
                <a:srgbClr val="0060AF"/>
              </a:solidFill>
            </a:rPr>
            <a:t> maar </a:t>
          </a:r>
          <a:r>
            <a:rPr lang="en-US" sz="1200" b="1" dirty="0" err="1">
              <a:solidFill>
                <a:srgbClr val="0060AF"/>
              </a:solidFill>
            </a:rPr>
            <a:t>Tweede</a:t>
          </a:r>
          <a:r>
            <a:rPr lang="en-US" sz="1200" b="1" dirty="0">
              <a:solidFill>
                <a:srgbClr val="0060AF"/>
              </a:solidFill>
            </a:rPr>
            <a:t> Kamer </a:t>
          </a:r>
          <a:r>
            <a:rPr lang="en-US" sz="1200" b="1" dirty="0" err="1">
              <a:solidFill>
                <a:srgbClr val="0060AF"/>
              </a:solidFill>
            </a:rPr>
            <a:t>geeft</a:t>
          </a:r>
          <a:r>
            <a:rPr lang="en-US" sz="1200" b="1" dirty="0">
              <a:solidFill>
                <a:srgbClr val="0060AF"/>
              </a:solidFill>
            </a:rPr>
            <a:t> </a:t>
          </a:r>
          <a:r>
            <a:rPr lang="en-US" sz="1200" b="1" dirty="0" err="1">
              <a:solidFill>
                <a:srgbClr val="0060AF"/>
              </a:solidFill>
            </a:rPr>
            <a:t>niet</a:t>
          </a:r>
          <a:r>
            <a:rPr lang="en-US" sz="1200" b="1" dirty="0">
              <a:solidFill>
                <a:srgbClr val="0060AF"/>
              </a:solidFill>
            </a:rPr>
            <a:t> </a:t>
          </a:r>
          <a:r>
            <a:rPr lang="en-US" sz="1200" b="1" dirty="0" err="1">
              <a:solidFill>
                <a:srgbClr val="0060AF"/>
              </a:solidFill>
            </a:rPr>
            <a:t>thuis</a:t>
          </a:r>
          <a:endParaRPr lang="en-US" sz="1200" b="1" baseline="0" dirty="0">
            <a:solidFill>
              <a:srgbClr val="0060AF"/>
            </a:solidFill>
          </a:endParaRPr>
        </a:p>
      </dgm:t>
    </dgm:pt>
    <dgm:pt modelId="{71C251D5-1748-43FE-A034-AAD85C6FBDD7}" type="parTrans" cxnId="{D451D284-0C57-4B1A-9A7B-1E8FC3352F08}">
      <dgm:prSet/>
      <dgm:spPr/>
      <dgm:t>
        <a:bodyPr/>
        <a:lstStyle/>
        <a:p>
          <a:endParaRPr lang="nl-NL"/>
        </a:p>
      </dgm:t>
    </dgm:pt>
    <dgm:pt modelId="{E894A2B0-16E0-4035-B5D2-0B849981DDF5}" type="sibTrans" cxnId="{D451D284-0C57-4B1A-9A7B-1E8FC3352F08}">
      <dgm:prSet/>
      <dgm:spPr>
        <a:solidFill>
          <a:srgbClr val="F78B1F"/>
        </a:solidFill>
      </dgm:spPr>
      <dgm:t>
        <a:bodyPr/>
        <a:lstStyle/>
        <a:p>
          <a:endParaRPr lang="nl-NL"/>
        </a:p>
      </dgm:t>
    </dgm:pt>
    <dgm:pt modelId="{F223B97A-73A6-48EF-B77B-D0D49C420626}">
      <dgm:prSet custT="1"/>
      <dgm:spPr>
        <a:ln>
          <a:solidFill>
            <a:srgbClr val="0060AF"/>
          </a:solidFill>
        </a:ln>
      </dgm:spPr>
      <dgm:t>
        <a:bodyPr/>
        <a:lstStyle/>
        <a:p>
          <a:pPr rtl="0"/>
          <a:r>
            <a:rPr lang="en-US" sz="1200" b="1" dirty="0">
              <a:solidFill>
                <a:srgbClr val="0060AF"/>
              </a:solidFill>
            </a:rPr>
            <a:t>Mei 2019:</a:t>
          </a:r>
          <a:br>
            <a:rPr lang="en-US" sz="1200" b="1" dirty="0">
              <a:solidFill>
                <a:srgbClr val="0060AF"/>
              </a:solidFill>
            </a:rPr>
          </a:br>
          <a:r>
            <a:rPr lang="en-US" sz="1200" b="1" dirty="0">
              <a:solidFill>
                <a:srgbClr val="0060AF"/>
              </a:solidFill>
            </a:rPr>
            <a:t> </a:t>
          </a:r>
          <a:br>
            <a:rPr lang="en-US" sz="1200" b="1" dirty="0">
              <a:solidFill>
                <a:srgbClr val="0060AF"/>
              </a:solidFill>
            </a:rPr>
          </a:br>
          <a:r>
            <a:rPr lang="en-US" sz="1200" b="1" dirty="0" err="1">
              <a:solidFill>
                <a:srgbClr val="0060AF"/>
              </a:solidFill>
            </a:rPr>
            <a:t>Heropening</a:t>
          </a:r>
          <a:r>
            <a:rPr lang="en-US" sz="1200" b="1" dirty="0">
              <a:solidFill>
                <a:srgbClr val="0060AF"/>
              </a:solidFill>
            </a:rPr>
            <a:t> </a:t>
          </a:r>
          <a:r>
            <a:rPr lang="en-US" sz="1200" b="1" dirty="0" err="1">
              <a:solidFill>
                <a:srgbClr val="0060AF"/>
              </a:solidFill>
            </a:rPr>
            <a:t>pensioenoverleg</a:t>
          </a:r>
          <a:r>
            <a:rPr lang="en-US" sz="1200" b="1" dirty="0">
              <a:solidFill>
                <a:srgbClr val="0060AF"/>
              </a:solidFill>
            </a:rPr>
            <a:t> </a:t>
          </a:r>
          <a:endParaRPr lang="nl-NL" sz="1200" b="1" dirty="0">
            <a:solidFill>
              <a:srgbClr val="0060AF"/>
            </a:solidFill>
          </a:endParaRPr>
        </a:p>
      </dgm:t>
    </dgm:pt>
    <dgm:pt modelId="{A86F85F2-CFEF-4D9B-8075-C08B1D3E3E4B}" type="parTrans" cxnId="{2113F7E8-DCCD-47A8-AD51-F269F2C99EEC}">
      <dgm:prSet/>
      <dgm:spPr/>
      <dgm:t>
        <a:bodyPr/>
        <a:lstStyle/>
        <a:p>
          <a:endParaRPr lang="nl-NL"/>
        </a:p>
      </dgm:t>
    </dgm:pt>
    <dgm:pt modelId="{8B2B632C-EFC0-415B-B76B-3A76363AC118}" type="sibTrans" cxnId="{2113F7E8-DCCD-47A8-AD51-F269F2C99EEC}">
      <dgm:prSet/>
      <dgm:spPr>
        <a:solidFill>
          <a:srgbClr val="F78B1F"/>
        </a:solidFill>
      </dgm:spPr>
      <dgm:t>
        <a:bodyPr/>
        <a:lstStyle/>
        <a:p>
          <a:endParaRPr lang="nl-NL"/>
        </a:p>
      </dgm:t>
    </dgm:pt>
    <dgm:pt modelId="{8713E08F-06FE-4498-9167-802FF8F06808}">
      <dgm:prSet custT="1"/>
      <dgm:spPr>
        <a:ln>
          <a:solidFill>
            <a:srgbClr val="0060AF"/>
          </a:solidFill>
        </a:ln>
      </dgm:spPr>
      <dgm:t>
        <a:bodyPr/>
        <a:lstStyle/>
        <a:p>
          <a:r>
            <a:rPr lang="en-US" sz="1200" b="1" dirty="0" err="1">
              <a:solidFill>
                <a:srgbClr val="0060AF"/>
              </a:solidFill>
            </a:rPr>
            <a:t>Najaar</a:t>
          </a:r>
          <a:r>
            <a:rPr lang="en-US" sz="1200" b="1" dirty="0">
              <a:solidFill>
                <a:srgbClr val="0060AF"/>
              </a:solidFill>
            </a:rPr>
            <a:t> 2017: </a:t>
          </a:r>
          <a:br>
            <a:rPr lang="en-US" sz="1200" b="1" dirty="0">
              <a:solidFill>
                <a:srgbClr val="0060AF"/>
              </a:solidFill>
            </a:rPr>
          </a:br>
          <a:br>
            <a:rPr lang="en-US" sz="1200" b="1" dirty="0">
              <a:solidFill>
                <a:srgbClr val="0060AF"/>
              </a:solidFill>
            </a:rPr>
          </a:br>
          <a:r>
            <a:rPr lang="en-US" sz="1200" b="1" dirty="0" err="1">
              <a:solidFill>
                <a:srgbClr val="0060AF"/>
              </a:solidFill>
            </a:rPr>
            <a:t>Burgerinitiatief</a:t>
          </a:r>
          <a:r>
            <a:rPr lang="en-US" sz="1200" b="1" dirty="0">
              <a:solidFill>
                <a:srgbClr val="0060AF"/>
              </a:solidFill>
            </a:rPr>
            <a:t> </a:t>
          </a:r>
          <a:r>
            <a:rPr lang="en-US" sz="1200" b="1" dirty="0" err="1">
              <a:solidFill>
                <a:srgbClr val="0060AF"/>
              </a:solidFill>
            </a:rPr>
            <a:t>voor</a:t>
          </a:r>
          <a:r>
            <a:rPr lang="en-US" sz="1200" b="1" dirty="0">
              <a:solidFill>
                <a:srgbClr val="0060AF"/>
              </a:solidFill>
            </a:rPr>
            <a:t> </a:t>
          </a:r>
          <a:r>
            <a:rPr lang="en-US" sz="1200" b="1" dirty="0" err="1">
              <a:solidFill>
                <a:srgbClr val="0060AF"/>
              </a:solidFill>
            </a:rPr>
            <a:t>een</a:t>
          </a:r>
          <a:r>
            <a:rPr lang="en-US" sz="1200" b="1" dirty="0">
              <a:solidFill>
                <a:srgbClr val="0060AF"/>
              </a:solidFill>
            </a:rPr>
            <a:t> </a:t>
          </a:r>
          <a:r>
            <a:rPr lang="en-US" sz="1200" b="1" dirty="0" err="1">
              <a:solidFill>
                <a:srgbClr val="0060AF"/>
              </a:solidFill>
            </a:rPr>
            <a:t>fatsoenlijk</a:t>
          </a:r>
          <a:r>
            <a:rPr lang="en-US" sz="1200" b="1" dirty="0">
              <a:solidFill>
                <a:srgbClr val="0060AF"/>
              </a:solidFill>
            </a:rPr>
            <a:t> </a:t>
          </a:r>
          <a:r>
            <a:rPr lang="en-US" sz="1200" b="1" dirty="0" err="1">
              <a:solidFill>
                <a:srgbClr val="0060AF"/>
              </a:solidFill>
            </a:rPr>
            <a:t>politiepensioen</a:t>
          </a:r>
          <a:endParaRPr lang="nl-NL" sz="1200" b="1" dirty="0">
            <a:solidFill>
              <a:srgbClr val="0060AF"/>
            </a:solidFill>
          </a:endParaRPr>
        </a:p>
      </dgm:t>
    </dgm:pt>
    <dgm:pt modelId="{45924EEB-8224-42EE-9756-0A6504251919}" type="parTrans" cxnId="{5589B737-37BA-4F09-AD4A-33B136B67D17}">
      <dgm:prSet/>
      <dgm:spPr/>
      <dgm:t>
        <a:bodyPr/>
        <a:lstStyle/>
        <a:p>
          <a:endParaRPr lang="nl-NL"/>
        </a:p>
      </dgm:t>
    </dgm:pt>
    <dgm:pt modelId="{29FCD399-DB53-472D-A197-CE4167E0AD8E}" type="sibTrans" cxnId="{5589B737-37BA-4F09-AD4A-33B136B67D17}">
      <dgm:prSet/>
      <dgm:spPr>
        <a:solidFill>
          <a:srgbClr val="F78B1F"/>
        </a:solidFill>
      </dgm:spPr>
      <dgm:t>
        <a:bodyPr/>
        <a:lstStyle/>
        <a:p>
          <a:endParaRPr lang="nl-NL"/>
        </a:p>
      </dgm:t>
    </dgm:pt>
    <dgm:pt modelId="{0CB9E1C0-18BD-45C5-B559-CE1496BBCF5B}">
      <dgm:prSet custT="1"/>
      <dgm:spPr>
        <a:ln>
          <a:solidFill>
            <a:srgbClr val="0070C0"/>
          </a:solidFill>
        </a:ln>
      </dgm:spPr>
      <dgm:t>
        <a:bodyPr/>
        <a:lstStyle/>
        <a:p>
          <a:pPr rtl="0"/>
          <a:r>
            <a:rPr lang="en-US" sz="1200" b="1" baseline="0" dirty="0" err="1">
              <a:solidFill>
                <a:srgbClr val="0060AF"/>
              </a:solidFill>
            </a:rPr>
            <a:t>Oktober</a:t>
          </a:r>
          <a:r>
            <a:rPr lang="en-US" sz="1200" b="1" baseline="0" dirty="0">
              <a:solidFill>
                <a:srgbClr val="0060AF"/>
              </a:solidFill>
            </a:rPr>
            <a:t> 2017: </a:t>
          </a:r>
          <a:br>
            <a:rPr lang="en-US" sz="1200" b="1" baseline="0" dirty="0">
              <a:solidFill>
                <a:srgbClr val="0060AF"/>
              </a:solidFill>
            </a:rPr>
          </a:br>
          <a:br>
            <a:rPr lang="en-US" sz="1200" b="1" baseline="0" dirty="0">
              <a:solidFill>
                <a:srgbClr val="0060AF"/>
              </a:solidFill>
            </a:rPr>
          </a:br>
          <a:r>
            <a:rPr lang="en-US" sz="1200" b="1" baseline="0" dirty="0" err="1">
              <a:solidFill>
                <a:srgbClr val="0060AF"/>
              </a:solidFill>
            </a:rPr>
            <a:t>Regeerakkoord</a:t>
          </a:r>
          <a:r>
            <a:rPr lang="en-US" sz="1200" b="1" baseline="0" dirty="0">
              <a:solidFill>
                <a:srgbClr val="0060AF"/>
              </a:solidFill>
            </a:rPr>
            <a:t> </a:t>
          </a:r>
          <a:r>
            <a:rPr lang="en-US" sz="1200" b="1" baseline="0" dirty="0" err="1">
              <a:solidFill>
                <a:srgbClr val="0060AF"/>
              </a:solidFill>
            </a:rPr>
            <a:t>Rutte</a:t>
          </a:r>
          <a:r>
            <a:rPr lang="en-US" sz="1200" b="1" baseline="0" dirty="0">
              <a:solidFill>
                <a:srgbClr val="0060AF"/>
              </a:solidFill>
            </a:rPr>
            <a:t> III over </a:t>
          </a:r>
          <a:r>
            <a:rPr lang="en-US" sz="1200" b="1" baseline="0" dirty="0" err="1">
              <a:solidFill>
                <a:srgbClr val="0060AF"/>
              </a:solidFill>
            </a:rPr>
            <a:t>o.a.</a:t>
          </a:r>
          <a:r>
            <a:rPr lang="en-US" sz="1200" b="1" baseline="0" dirty="0">
              <a:solidFill>
                <a:srgbClr val="0060AF"/>
              </a:solidFill>
            </a:rPr>
            <a:t> </a:t>
          </a:r>
          <a:r>
            <a:rPr lang="en-US" sz="1200" b="1" baseline="0" dirty="0" err="1">
              <a:solidFill>
                <a:srgbClr val="0060AF"/>
              </a:solidFill>
            </a:rPr>
            <a:t>pensioen</a:t>
          </a:r>
          <a:endParaRPr lang="en-US" sz="1200" b="1" baseline="0" dirty="0">
            <a:solidFill>
              <a:srgbClr val="0060AF"/>
            </a:solidFill>
          </a:endParaRPr>
        </a:p>
      </dgm:t>
    </dgm:pt>
    <dgm:pt modelId="{9D462FE1-F496-4082-BE6C-E869370046A9}" type="parTrans" cxnId="{889DB793-188F-48F3-83F8-5E6D9165B319}">
      <dgm:prSet/>
      <dgm:spPr/>
      <dgm:t>
        <a:bodyPr/>
        <a:lstStyle/>
        <a:p>
          <a:endParaRPr lang="nl-NL"/>
        </a:p>
      </dgm:t>
    </dgm:pt>
    <dgm:pt modelId="{17B922A3-E63F-407A-8FF6-DA5B2F7ADCE3}" type="sibTrans" cxnId="{889DB793-188F-48F3-83F8-5E6D9165B319}">
      <dgm:prSet/>
      <dgm:spPr>
        <a:solidFill>
          <a:schemeClr val="accent4"/>
        </a:solidFill>
      </dgm:spPr>
      <dgm:t>
        <a:bodyPr/>
        <a:lstStyle/>
        <a:p>
          <a:endParaRPr lang="nl-NL"/>
        </a:p>
      </dgm:t>
    </dgm:pt>
    <dgm:pt modelId="{B1E038FA-A0DE-4EB6-9555-0A5463893E2C}" type="pres">
      <dgm:prSet presAssocID="{E48ED989-8AFD-4B38-97A1-AC6FFC24E708}" presName="Name0" presStyleCnt="0">
        <dgm:presLayoutVars>
          <dgm:dir/>
          <dgm:resizeHandles/>
        </dgm:presLayoutVars>
      </dgm:prSet>
      <dgm:spPr/>
    </dgm:pt>
    <dgm:pt modelId="{74790B65-CAC1-4A57-A7A7-37F96E26E9C0}" type="pres">
      <dgm:prSet presAssocID="{8713E08F-06FE-4498-9167-802FF8F06808}" presName="compNode" presStyleCnt="0"/>
      <dgm:spPr/>
    </dgm:pt>
    <dgm:pt modelId="{F1EDA0DB-C124-4B27-9366-4B151E14DC34}" type="pres">
      <dgm:prSet presAssocID="{8713E08F-06FE-4498-9167-802FF8F06808}" presName="dummyConnPt" presStyleCnt="0"/>
      <dgm:spPr/>
    </dgm:pt>
    <dgm:pt modelId="{740C9DC7-6587-4F3B-A082-1249D7E648DD}" type="pres">
      <dgm:prSet presAssocID="{8713E08F-06FE-4498-9167-802FF8F06808}" presName="node" presStyleLbl="node1" presStyleIdx="0" presStyleCnt="11" custScaleX="182721" custScaleY="103373">
        <dgm:presLayoutVars>
          <dgm:bulletEnabled val="1"/>
        </dgm:presLayoutVars>
      </dgm:prSet>
      <dgm:spPr/>
    </dgm:pt>
    <dgm:pt modelId="{E40BF999-D921-4B76-80DF-AB3C4F95D51D}" type="pres">
      <dgm:prSet presAssocID="{29FCD399-DB53-472D-A197-CE4167E0AD8E}" presName="sibTrans" presStyleLbl="bgSibTrans2D1" presStyleIdx="0" presStyleCnt="10"/>
      <dgm:spPr/>
    </dgm:pt>
    <dgm:pt modelId="{29EEED30-C8CA-40F8-8E55-BE81D5FA67D6}" type="pres">
      <dgm:prSet presAssocID="{0CB9E1C0-18BD-45C5-B559-CE1496BBCF5B}" presName="compNode" presStyleCnt="0"/>
      <dgm:spPr/>
    </dgm:pt>
    <dgm:pt modelId="{41FB4027-C5DE-4742-89C0-80A085CC3587}" type="pres">
      <dgm:prSet presAssocID="{0CB9E1C0-18BD-45C5-B559-CE1496BBCF5B}" presName="dummyConnPt" presStyleCnt="0"/>
      <dgm:spPr/>
    </dgm:pt>
    <dgm:pt modelId="{27334EE0-18E5-4D67-B3F5-C72937AFE69E}" type="pres">
      <dgm:prSet presAssocID="{0CB9E1C0-18BD-45C5-B559-CE1496BBCF5B}" presName="node" presStyleLbl="node1" presStyleIdx="1" presStyleCnt="11" custScaleX="181440">
        <dgm:presLayoutVars>
          <dgm:bulletEnabled val="1"/>
        </dgm:presLayoutVars>
      </dgm:prSet>
      <dgm:spPr/>
    </dgm:pt>
    <dgm:pt modelId="{DDEE6678-BF61-40CF-B5E3-214C3EB79D1C}" type="pres">
      <dgm:prSet presAssocID="{17B922A3-E63F-407A-8FF6-DA5B2F7ADCE3}" presName="sibTrans" presStyleLbl="bgSibTrans2D1" presStyleIdx="1" presStyleCnt="10"/>
      <dgm:spPr/>
    </dgm:pt>
    <dgm:pt modelId="{B7CB4FC0-6A6A-4B86-B99E-D31446CCD4A4}" type="pres">
      <dgm:prSet presAssocID="{F0883489-827F-4B6E-A7D9-E337D2A8452C}" presName="compNode" presStyleCnt="0"/>
      <dgm:spPr/>
    </dgm:pt>
    <dgm:pt modelId="{71E8C7AE-6F7D-47DD-8556-A3F2C76BAFEC}" type="pres">
      <dgm:prSet presAssocID="{F0883489-827F-4B6E-A7D9-E337D2A8452C}" presName="dummyConnPt" presStyleCnt="0"/>
      <dgm:spPr/>
    </dgm:pt>
    <dgm:pt modelId="{89C4EE06-21D2-4560-8DF1-241CC9F79667}" type="pres">
      <dgm:prSet presAssocID="{F0883489-827F-4B6E-A7D9-E337D2A8452C}" presName="node" presStyleLbl="node1" presStyleIdx="2" presStyleCnt="11" custScaleX="174326" custLinFactNeighborX="-4181" custLinFactNeighborY="-46">
        <dgm:presLayoutVars>
          <dgm:bulletEnabled val="1"/>
        </dgm:presLayoutVars>
      </dgm:prSet>
      <dgm:spPr/>
    </dgm:pt>
    <dgm:pt modelId="{45F88531-54ED-4E68-92A2-4ADF72D522B5}" type="pres">
      <dgm:prSet presAssocID="{E894A2B0-16E0-4035-B5D2-0B849981DDF5}" presName="sibTrans" presStyleLbl="bgSibTrans2D1" presStyleIdx="2" presStyleCnt="10"/>
      <dgm:spPr/>
    </dgm:pt>
    <dgm:pt modelId="{A5803C48-3812-4962-AFEB-D617431FD7C4}" type="pres">
      <dgm:prSet presAssocID="{633736FA-B580-43C3-B71A-40BE05C45E07}" presName="compNode" presStyleCnt="0"/>
      <dgm:spPr/>
    </dgm:pt>
    <dgm:pt modelId="{E0E3DAE7-4D6B-4BE6-84C7-4C5AED0D7569}" type="pres">
      <dgm:prSet presAssocID="{633736FA-B580-43C3-B71A-40BE05C45E07}" presName="dummyConnPt" presStyleCnt="0"/>
      <dgm:spPr/>
    </dgm:pt>
    <dgm:pt modelId="{BECA14FD-3E7B-41A3-898E-DF19A95DB7DF}" type="pres">
      <dgm:prSet presAssocID="{633736FA-B580-43C3-B71A-40BE05C45E07}" presName="node" presStyleLbl="node1" presStyleIdx="3" presStyleCnt="11" custScaleX="173088" custScaleY="111191" custLinFactNeighborX="-4181" custLinFactNeighborY="2594">
        <dgm:presLayoutVars>
          <dgm:bulletEnabled val="1"/>
        </dgm:presLayoutVars>
      </dgm:prSet>
      <dgm:spPr/>
    </dgm:pt>
    <dgm:pt modelId="{2FC2AE12-A8AE-40C9-864A-5F371D8DE7B2}" type="pres">
      <dgm:prSet presAssocID="{E37F363F-B414-4764-A997-9811D3161C2E}" presName="sibTrans" presStyleLbl="bgSibTrans2D1" presStyleIdx="3" presStyleCnt="10"/>
      <dgm:spPr/>
    </dgm:pt>
    <dgm:pt modelId="{AA215C22-5470-41E1-AA4B-6BD890BE990A}" type="pres">
      <dgm:prSet presAssocID="{EA4CD147-247A-48C4-BA00-2BB9AB4D082B}" presName="compNode" presStyleCnt="0"/>
      <dgm:spPr/>
    </dgm:pt>
    <dgm:pt modelId="{6C3B7AF7-37DF-479A-877A-72865CEE56CC}" type="pres">
      <dgm:prSet presAssocID="{EA4CD147-247A-48C4-BA00-2BB9AB4D082B}" presName="dummyConnPt" presStyleCnt="0"/>
      <dgm:spPr/>
    </dgm:pt>
    <dgm:pt modelId="{623F2FFA-0268-42D7-BCB6-9D56F9A43764}" type="pres">
      <dgm:prSet presAssocID="{EA4CD147-247A-48C4-BA00-2BB9AB4D082B}" presName="node" presStyleLbl="node1" presStyleIdx="4" presStyleCnt="11" custScaleX="170395" custLinFactNeighborX="-4181" custLinFactNeighborY="-1857">
        <dgm:presLayoutVars>
          <dgm:bulletEnabled val="1"/>
        </dgm:presLayoutVars>
      </dgm:prSet>
      <dgm:spPr/>
    </dgm:pt>
    <dgm:pt modelId="{97E135E9-D5E8-456B-82CA-E724DC00D17A}" type="pres">
      <dgm:prSet presAssocID="{E1FDD17C-E500-4035-A3D0-F8C2D6B72B8E}" presName="sibTrans" presStyleLbl="bgSibTrans2D1" presStyleIdx="4" presStyleCnt="10"/>
      <dgm:spPr/>
    </dgm:pt>
    <dgm:pt modelId="{53EF9CD9-99E7-46DB-8FB7-D5911E19ED95}" type="pres">
      <dgm:prSet presAssocID="{8573FEF2-9F85-4599-B217-28ABA629A341}" presName="compNode" presStyleCnt="0"/>
      <dgm:spPr/>
    </dgm:pt>
    <dgm:pt modelId="{9E07B7B6-1323-4ADE-8071-2816639871BC}" type="pres">
      <dgm:prSet presAssocID="{8573FEF2-9F85-4599-B217-28ABA629A341}" presName="dummyConnPt" presStyleCnt="0"/>
      <dgm:spPr/>
    </dgm:pt>
    <dgm:pt modelId="{E43399B2-54A2-4C55-8913-848420D2DEFC}" type="pres">
      <dgm:prSet presAssocID="{8573FEF2-9F85-4599-B217-28ABA629A341}" presName="node" presStyleLbl="node1" presStyleIdx="5" presStyleCnt="11" custScaleX="146211" custLinFactNeighborX="-4181" custLinFactNeighborY="783">
        <dgm:presLayoutVars>
          <dgm:bulletEnabled val="1"/>
        </dgm:presLayoutVars>
      </dgm:prSet>
      <dgm:spPr/>
    </dgm:pt>
    <dgm:pt modelId="{50E6B7A9-FBB3-4103-B7AD-7419098F69F3}" type="pres">
      <dgm:prSet presAssocID="{2F4A5C05-7802-4A01-A398-2DED921B9889}" presName="sibTrans" presStyleLbl="bgSibTrans2D1" presStyleIdx="5" presStyleCnt="10"/>
      <dgm:spPr/>
    </dgm:pt>
    <dgm:pt modelId="{9AC12270-74BD-4787-B298-0FE5CEC52198}" type="pres">
      <dgm:prSet presAssocID="{F223B97A-73A6-48EF-B77B-D0D49C420626}" presName="compNode" presStyleCnt="0"/>
      <dgm:spPr/>
    </dgm:pt>
    <dgm:pt modelId="{878944FA-E742-4251-B2E2-ABC507377920}" type="pres">
      <dgm:prSet presAssocID="{F223B97A-73A6-48EF-B77B-D0D49C420626}" presName="dummyConnPt" presStyleCnt="0"/>
      <dgm:spPr/>
    </dgm:pt>
    <dgm:pt modelId="{96B25E26-0DCD-4CF6-959B-17BC4BD34F2E}" type="pres">
      <dgm:prSet presAssocID="{F223B97A-73A6-48EF-B77B-D0D49C420626}" presName="node" presStyleLbl="node1" presStyleIdx="6" presStyleCnt="11" custScaleX="150646">
        <dgm:presLayoutVars>
          <dgm:bulletEnabled val="1"/>
        </dgm:presLayoutVars>
      </dgm:prSet>
      <dgm:spPr/>
    </dgm:pt>
    <dgm:pt modelId="{A39EC54A-683E-47D0-84D6-9A9A7DCC3C2A}" type="pres">
      <dgm:prSet presAssocID="{8B2B632C-EFC0-415B-B76B-3A76363AC118}" presName="sibTrans" presStyleLbl="bgSibTrans2D1" presStyleIdx="6" presStyleCnt="10"/>
      <dgm:spPr/>
    </dgm:pt>
    <dgm:pt modelId="{156B1613-D186-48C8-BF9E-87DC00EC29D0}" type="pres">
      <dgm:prSet presAssocID="{05879EFE-0F88-40B2-94FF-A1E934C27914}" presName="compNode" presStyleCnt="0"/>
      <dgm:spPr/>
    </dgm:pt>
    <dgm:pt modelId="{80728DD2-28B7-4185-8CC0-091623FD86FB}" type="pres">
      <dgm:prSet presAssocID="{05879EFE-0F88-40B2-94FF-A1E934C27914}" presName="dummyConnPt" presStyleCnt="0"/>
      <dgm:spPr/>
    </dgm:pt>
    <dgm:pt modelId="{5D9A61E2-56AC-4A29-8A30-06199D8A2ADA}" type="pres">
      <dgm:prSet presAssocID="{05879EFE-0F88-40B2-94FF-A1E934C27914}" presName="node" presStyleLbl="node1" presStyleIdx="7" presStyleCnt="11" custScaleX="141747">
        <dgm:presLayoutVars>
          <dgm:bulletEnabled val="1"/>
        </dgm:presLayoutVars>
      </dgm:prSet>
      <dgm:spPr/>
    </dgm:pt>
    <dgm:pt modelId="{DAC4E143-272D-4E4D-A4AA-CBE8D981D289}" type="pres">
      <dgm:prSet presAssocID="{21513640-874F-4E57-8B30-F686BA27C2B0}" presName="sibTrans" presStyleLbl="bgSibTrans2D1" presStyleIdx="7" presStyleCnt="10"/>
      <dgm:spPr/>
    </dgm:pt>
    <dgm:pt modelId="{31906C0E-2AC1-440F-901B-D1445F52EBB4}" type="pres">
      <dgm:prSet presAssocID="{CD4B165A-C329-42FF-B043-899B7A1EC81B}" presName="compNode" presStyleCnt="0"/>
      <dgm:spPr/>
    </dgm:pt>
    <dgm:pt modelId="{6BB4A783-DD4E-4999-B92D-359CBF94A65D}" type="pres">
      <dgm:prSet presAssocID="{CD4B165A-C329-42FF-B043-899B7A1EC81B}" presName="dummyConnPt" presStyleCnt="0"/>
      <dgm:spPr/>
    </dgm:pt>
    <dgm:pt modelId="{9B6F10ED-268A-45A5-8A86-AB23092B8515}" type="pres">
      <dgm:prSet presAssocID="{CD4B165A-C329-42FF-B043-899B7A1EC81B}" presName="node" presStyleLbl="node1" presStyleIdx="8" presStyleCnt="11" custScaleX="148245">
        <dgm:presLayoutVars>
          <dgm:bulletEnabled val="1"/>
        </dgm:presLayoutVars>
      </dgm:prSet>
      <dgm:spPr/>
    </dgm:pt>
    <dgm:pt modelId="{E8612EEC-4846-4BB5-93FD-8FDE3CED7220}" type="pres">
      <dgm:prSet presAssocID="{6CD89E91-A8E8-4EA5-9C70-82C6BBA43719}" presName="sibTrans" presStyleLbl="bgSibTrans2D1" presStyleIdx="8" presStyleCnt="10" custLinFactNeighborX="321" custLinFactNeighborY="22588"/>
      <dgm:spPr/>
    </dgm:pt>
    <dgm:pt modelId="{EC0649B5-BDAA-47F6-9E8F-09EA2ADCA46D}" type="pres">
      <dgm:prSet presAssocID="{6F20DD56-2141-491B-8F64-ED4488E41C5C}" presName="compNode" presStyleCnt="0"/>
      <dgm:spPr/>
    </dgm:pt>
    <dgm:pt modelId="{BFE1865F-9C50-4F61-A467-FBAE8B04AD20}" type="pres">
      <dgm:prSet presAssocID="{6F20DD56-2141-491B-8F64-ED4488E41C5C}" presName="dummyConnPt" presStyleCnt="0"/>
      <dgm:spPr/>
    </dgm:pt>
    <dgm:pt modelId="{4E74C522-4528-4FAE-8D49-DB37E87F75F7}" type="pres">
      <dgm:prSet presAssocID="{6F20DD56-2141-491B-8F64-ED4488E41C5C}" presName="node" presStyleLbl="node1" presStyleIdx="9" presStyleCnt="11" custScaleX="168938" custLinFactNeighborX="-1031" custLinFactNeighborY="-46">
        <dgm:presLayoutVars>
          <dgm:bulletEnabled val="1"/>
        </dgm:presLayoutVars>
      </dgm:prSet>
      <dgm:spPr/>
    </dgm:pt>
    <dgm:pt modelId="{9C181A55-CC3F-4999-BB5C-0DA607B34700}" type="pres">
      <dgm:prSet presAssocID="{13FD9DB8-C6B0-4547-A848-0B83F6527682}" presName="sibTrans" presStyleLbl="bgSibTrans2D1" presStyleIdx="9" presStyleCnt="10"/>
      <dgm:spPr/>
    </dgm:pt>
    <dgm:pt modelId="{21B0714C-1BA6-4E65-B7D3-4C213601A437}" type="pres">
      <dgm:prSet presAssocID="{1ED3402D-0393-41FA-93F2-FA885A2C4499}" presName="compNode" presStyleCnt="0"/>
      <dgm:spPr/>
    </dgm:pt>
    <dgm:pt modelId="{5AEDC9B7-5CEA-47CB-BA34-7155EE8A313F}" type="pres">
      <dgm:prSet presAssocID="{1ED3402D-0393-41FA-93F2-FA885A2C4499}" presName="dummyConnPt" presStyleCnt="0"/>
      <dgm:spPr/>
    </dgm:pt>
    <dgm:pt modelId="{7B39F575-24CB-469F-AE26-C4FD9CA847E0}" type="pres">
      <dgm:prSet presAssocID="{1ED3402D-0393-41FA-93F2-FA885A2C4499}" presName="node" presStyleLbl="node1" presStyleIdx="10" presStyleCnt="11" custScaleX="163940" custScaleY="254837" custLinFactNeighborX="2118" custLinFactNeighborY="-46">
        <dgm:presLayoutVars>
          <dgm:bulletEnabled val="1"/>
        </dgm:presLayoutVars>
      </dgm:prSet>
      <dgm:spPr/>
    </dgm:pt>
  </dgm:ptLst>
  <dgm:cxnLst>
    <dgm:cxn modelId="{1FCD3D07-CDD1-41A2-A569-2CE68BD7529B}" srcId="{E48ED989-8AFD-4B38-97A1-AC6FFC24E708}" destId="{EA4CD147-247A-48C4-BA00-2BB9AB4D082B}" srcOrd="4" destOrd="0" parTransId="{21AEA440-262D-4BC6-9772-8625A6499B44}" sibTransId="{E1FDD17C-E500-4035-A3D0-F8C2D6B72B8E}"/>
    <dgm:cxn modelId="{82706C0C-3A90-4AF6-A87B-2EA464A234B4}" type="presOf" srcId="{1ED3402D-0393-41FA-93F2-FA885A2C4499}" destId="{7B39F575-24CB-469F-AE26-C4FD9CA847E0}" srcOrd="0" destOrd="0" presId="urn:microsoft.com/office/officeart/2005/8/layout/bProcess4"/>
    <dgm:cxn modelId="{6C0B4E15-9120-46CA-89D5-6D86B5F16DD6}" srcId="{E48ED989-8AFD-4B38-97A1-AC6FFC24E708}" destId="{633736FA-B580-43C3-B71A-40BE05C45E07}" srcOrd="3" destOrd="0" parTransId="{5AC1EA68-4763-4449-B704-EF27549B93F6}" sibTransId="{E37F363F-B414-4764-A997-9811D3161C2E}"/>
    <dgm:cxn modelId="{BF1F5B1F-D31C-4C52-9906-82A983B0EED8}" type="presOf" srcId="{6CD89E91-A8E8-4EA5-9C70-82C6BBA43719}" destId="{E8612EEC-4846-4BB5-93FD-8FDE3CED7220}" srcOrd="0" destOrd="0" presId="urn:microsoft.com/office/officeart/2005/8/layout/bProcess4"/>
    <dgm:cxn modelId="{88FE6324-A097-453D-B8A4-7AD2ABC35A99}" type="presOf" srcId="{21513640-874F-4E57-8B30-F686BA27C2B0}" destId="{DAC4E143-272D-4E4D-A4AA-CBE8D981D289}" srcOrd="0" destOrd="0" presId="urn:microsoft.com/office/officeart/2005/8/layout/bProcess4"/>
    <dgm:cxn modelId="{5589B737-37BA-4F09-AD4A-33B136B67D17}" srcId="{E48ED989-8AFD-4B38-97A1-AC6FFC24E708}" destId="{8713E08F-06FE-4498-9167-802FF8F06808}" srcOrd="0" destOrd="0" parTransId="{45924EEB-8224-42EE-9756-0A6504251919}" sibTransId="{29FCD399-DB53-472D-A197-CE4167E0AD8E}"/>
    <dgm:cxn modelId="{255DD23E-3668-44CF-8486-D28435D81E6D}" type="presOf" srcId="{29FCD399-DB53-472D-A197-CE4167E0AD8E}" destId="{E40BF999-D921-4B76-80DF-AB3C4F95D51D}" srcOrd="0" destOrd="0" presId="urn:microsoft.com/office/officeart/2005/8/layout/bProcess4"/>
    <dgm:cxn modelId="{B78CDB5D-6ED8-4EF1-B1C3-5FE91FAA05BE}" type="presOf" srcId="{17B922A3-E63F-407A-8FF6-DA5B2F7ADCE3}" destId="{DDEE6678-BF61-40CF-B5E3-214C3EB79D1C}" srcOrd="0" destOrd="0" presId="urn:microsoft.com/office/officeart/2005/8/layout/bProcess4"/>
    <dgm:cxn modelId="{22266344-16AF-4A1C-B597-9C1119195047}" type="presOf" srcId="{CD4B165A-C329-42FF-B043-899B7A1EC81B}" destId="{9B6F10ED-268A-45A5-8A86-AB23092B8515}" srcOrd="0" destOrd="0" presId="urn:microsoft.com/office/officeart/2005/8/layout/bProcess4"/>
    <dgm:cxn modelId="{E225D26D-7B3C-404A-9C45-2018095511F1}" type="presOf" srcId="{05879EFE-0F88-40B2-94FF-A1E934C27914}" destId="{5D9A61E2-56AC-4A29-8A30-06199D8A2ADA}" srcOrd="0" destOrd="0" presId="urn:microsoft.com/office/officeart/2005/8/layout/bProcess4"/>
    <dgm:cxn modelId="{F450BF4E-95A3-44CB-AD71-3B8B2EDAB603}" type="presOf" srcId="{8573FEF2-9F85-4599-B217-28ABA629A341}" destId="{E43399B2-54A2-4C55-8913-848420D2DEFC}" srcOrd="0" destOrd="0" presId="urn:microsoft.com/office/officeart/2005/8/layout/bProcess4"/>
    <dgm:cxn modelId="{32E99C52-1783-486F-AD8F-85B1D12EF148}" type="presOf" srcId="{F0883489-827F-4B6E-A7D9-E337D2A8452C}" destId="{89C4EE06-21D2-4560-8DF1-241CC9F79667}" srcOrd="0" destOrd="0" presId="urn:microsoft.com/office/officeart/2005/8/layout/bProcess4"/>
    <dgm:cxn modelId="{69BC3074-833A-462E-8A74-2E843EB9886D}" type="presOf" srcId="{8713E08F-06FE-4498-9167-802FF8F06808}" destId="{740C9DC7-6587-4F3B-A082-1249D7E648DD}" srcOrd="0" destOrd="0" presId="urn:microsoft.com/office/officeart/2005/8/layout/bProcess4"/>
    <dgm:cxn modelId="{DC123754-6E9D-4C63-85C2-61E8FB1B68EB}" srcId="{E48ED989-8AFD-4B38-97A1-AC6FFC24E708}" destId="{8573FEF2-9F85-4599-B217-28ABA629A341}" srcOrd="5" destOrd="0" parTransId="{379A58A0-5D3F-4CD4-AC63-D1840FA0C0EA}" sibTransId="{2F4A5C05-7802-4A01-A398-2DED921B9889}"/>
    <dgm:cxn modelId="{0B9CDA82-AC9A-468E-8C84-38DCC8EA42EA}" type="presOf" srcId="{E894A2B0-16E0-4035-B5D2-0B849981DDF5}" destId="{45F88531-54ED-4E68-92A2-4ADF72D522B5}" srcOrd="0" destOrd="0" presId="urn:microsoft.com/office/officeart/2005/8/layout/bProcess4"/>
    <dgm:cxn modelId="{A411C583-3E71-456D-9537-B83E2F22F7E3}" srcId="{E48ED989-8AFD-4B38-97A1-AC6FFC24E708}" destId="{CD4B165A-C329-42FF-B043-899B7A1EC81B}" srcOrd="8" destOrd="0" parTransId="{57EF186E-2660-40D7-86F5-50AC77CA774D}" sibTransId="{6CD89E91-A8E8-4EA5-9C70-82C6BBA43719}"/>
    <dgm:cxn modelId="{FCF4C984-609A-44A8-A9B9-4ACFFCB787A8}" type="presOf" srcId="{F223B97A-73A6-48EF-B77B-D0D49C420626}" destId="{96B25E26-0DCD-4CF6-959B-17BC4BD34F2E}" srcOrd="0" destOrd="0" presId="urn:microsoft.com/office/officeart/2005/8/layout/bProcess4"/>
    <dgm:cxn modelId="{D451D284-0C57-4B1A-9A7B-1E8FC3352F08}" srcId="{E48ED989-8AFD-4B38-97A1-AC6FFC24E708}" destId="{F0883489-827F-4B6E-A7D9-E337D2A8452C}" srcOrd="2" destOrd="0" parTransId="{71C251D5-1748-43FE-A034-AAD85C6FBDD7}" sibTransId="{E894A2B0-16E0-4035-B5D2-0B849981DDF5}"/>
    <dgm:cxn modelId="{E881BA8B-5AB1-4E42-BFF6-EA6A412FE633}" type="presOf" srcId="{13FD9DB8-C6B0-4547-A848-0B83F6527682}" destId="{9C181A55-CC3F-4999-BB5C-0DA607B34700}" srcOrd="0" destOrd="0" presId="urn:microsoft.com/office/officeart/2005/8/layout/bProcess4"/>
    <dgm:cxn modelId="{889DB793-188F-48F3-83F8-5E6D9165B319}" srcId="{E48ED989-8AFD-4B38-97A1-AC6FFC24E708}" destId="{0CB9E1C0-18BD-45C5-B559-CE1496BBCF5B}" srcOrd="1" destOrd="0" parTransId="{9D462FE1-F496-4082-BE6C-E869370046A9}" sibTransId="{17B922A3-E63F-407A-8FF6-DA5B2F7ADCE3}"/>
    <dgm:cxn modelId="{010409A1-4D68-429D-8144-C52AEE760EB2}" type="presOf" srcId="{E48ED989-8AFD-4B38-97A1-AC6FFC24E708}" destId="{B1E038FA-A0DE-4EB6-9555-0A5463893E2C}" srcOrd="0" destOrd="0" presId="urn:microsoft.com/office/officeart/2005/8/layout/bProcess4"/>
    <dgm:cxn modelId="{FA6801B0-BA1A-4929-A576-053E2080D6AE}" srcId="{E48ED989-8AFD-4B38-97A1-AC6FFC24E708}" destId="{1ED3402D-0393-41FA-93F2-FA885A2C4499}" srcOrd="10" destOrd="0" parTransId="{8C389091-BDB2-4659-81BD-1F850D2663E3}" sibTransId="{31C813A4-B668-4362-9E75-C551AC969CAF}"/>
    <dgm:cxn modelId="{83BAFBB4-75A2-4FFB-8227-5DA1C79D92A5}" type="presOf" srcId="{0CB9E1C0-18BD-45C5-B559-CE1496BBCF5B}" destId="{27334EE0-18E5-4D67-B3F5-C72937AFE69E}" srcOrd="0" destOrd="0" presId="urn:microsoft.com/office/officeart/2005/8/layout/bProcess4"/>
    <dgm:cxn modelId="{9E1494D1-A10D-46F7-84FB-77CAFA84285B}" srcId="{E48ED989-8AFD-4B38-97A1-AC6FFC24E708}" destId="{05879EFE-0F88-40B2-94FF-A1E934C27914}" srcOrd="7" destOrd="0" parTransId="{076BC56A-AB59-49A9-AEA8-691A7463EBBB}" sibTransId="{21513640-874F-4E57-8B30-F686BA27C2B0}"/>
    <dgm:cxn modelId="{B31D77E8-FC85-4FF2-BE69-16FAEEB16597}" type="presOf" srcId="{6F20DD56-2141-491B-8F64-ED4488E41C5C}" destId="{4E74C522-4528-4FAE-8D49-DB37E87F75F7}" srcOrd="0" destOrd="0" presId="urn:microsoft.com/office/officeart/2005/8/layout/bProcess4"/>
    <dgm:cxn modelId="{2113F7E8-DCCD-47A8-AD51-F269F2C99EEC}" srcId="{E48ED989-8AFD-4B38-97A1-AC6FFC24E708}" destId="{F223B97A-73A6-48EF-B77B-D0D49C420626}" srcOrd="6" destOrd="0" parTransId="{A86F85F2-CFEF-4D9B-8075-C08B1D3E3E4B}" sibTransId="{8B2B632C-EFC0-415B-B76B-3A76363AC118}"/>
    <dgm:cxn modelId="{018AB0E9-1FE3-46C9-9CC9-CF172D68ECC6}" type="presOf" srcId="{633736FA-B580-43C3-B71A-40BE05C45E07}" destId="{BECA14FD-3E7B-41A3-898E-DF19A95DB7DF}" srcOrd="0" destOrd="0" presId="urn:microsoft.com/office/officeart/2005/8/layout/bProcess4"/>
    <dgm:cxn modelId="{266DD9EE-B599-47FF-864B-55AFF982CCCA}" type="presOf" srcId="{E1FDD17C-E500-4035-A3D0-F8C2D6B72B8E}" destId="{97E135E9-D5E8-456B-82CA-E724DC00D17A}" srcOrd="0" destOrd="0" presId="urn:microsoft.com/office/officeart/2005/8/layout/bProcess4"/>
    <dgm:cxn modelId="{C813F1F7-B08D-4ED8-B242-880ADC7DF723}" type="presOf" srcId="{EA4CD147-247A-48C4-BA00-2BB9AB4D082B}" destId="{623F2FFA-0268-42D7-BCB6-9D56F9A43764}" srcOrd="0" destOrd="0" presId="urn:microsoft.com/office/officeart/2005/8/layout/bProcess4"/>
    <dgm:cxn modelId="{5D230CF8-AADC-4EFE-B6BF-6BED478E656C}" type="presOf" srcId="{2F4A5C05-7802-4A01-A398-2DED921B9889}" destId="{50E6B7A9-FBB3-4103-B7AD-7419098F69F3}" srcOrd="0" destOrd="0" presId="urn:microsoft.com/office/officeart/2005/8/layout/bProcess4"/>
    <dgm:cxn modelId="{05676FF8-CE32-45BF-90CB-04CE57D0C404}" type="presOf" srcId="{E37F363F-B414-4764-A997-9811D3161C2E}" destId="{2FC2AE12-A8AE-40C9-864A-5F371D8DE7B2}" srcOrd="0" destOrd="0" presId="urn:microsoft.com/office/officeart/2005/8/layout/bProcess4"/>
    <dgm:cxn modelId="{B9E6CBF9-68EF-4E61-8B50-656D4A14BF9E}" type="presOf" srcId="{8B2B632C-EFC0-415B-B76B-3A76363AC118}" destId="{A39EC54A-683E-47D0-84D6-9A9A7DCC3C2A}" srcOrd="0" destOrd="0" presId="urn:microsoft.com/office/officeart/2005/8/layout/bProcess4"/>
    <dgm:cxn modelId="{03E22FFD-7A62-40EB-AF0C-B411F3DB2D92}" srcId="{E48ED989-8AFD-4B38-97A1-AC6FFC24E708}" destId="{6F20DD56-2141-491B-8F64-ED4488E41C5C}" srcOrd="9" destOrd="0" parTransId="{9E8358A8-37C6-436E-AFD2-B586DCC6C096}" sibTransId="{13FD9DB8-C6B0-4547-A848-0B83F6527682}"/>
    <dgm:cxn modelId="{BBB6A0E6-5F83-44DD-B981-0046D5C923C6}" type="presParOf" srcId="{B1E038FA-A0DE-4EB6-9555-0A5463893E2C}" destId="{74790B65-CAC1-4A57-A7A7-37F96E26E9C0}" srcOrd="0" destOrd="0" presId="urn:microsoft.com/office/officeart/2005/8/layout/bProcess4"/>
    <dgm:cxn modelId="{C7E89219-4B18-4BE0-8AA5-6CF121AE67FD}" type="presParOf" srcId="{74790B65-CAC1-4A57-A7A7-37F96E26E9C0}" destId="{F1EDA0DB-C124-4B27-9366-4B151E14DC34}" srcOrd="0" destOrd="0" presId="urn:microsoft.com/office/officeart/2005/8/layout/bProcess4"/>
    <dgm:cxn modelId="{881AA6A2-44FB-4F28-90E6-11307DBAE34F}" type="presParOf" srcId="{74790B65-CAC1-4A57-A7A7-37F96E26E9C0}" destId="{740C9DC7-6587-4F3B-A082-1249D7E648DD}" srcOrd="1" destOrd="0" presId="urn:microsoft.com/office/officeart/2005/8/layout/bProcess4"/>
    <dgm:cxn modelId="{5213D6A9-F46C-4733-ABD0-6C92D9D438B4}" type="presParOf" srcId="{B1E038FA-A0DE-4EB6-9555-0A5463893E2C}" destId="{E40BF999-D921-4B76-80DF-AB3C4F95D51D}" srcOrd="1" destOrd="0" presId="urn:microsoft.com/office/officeart/2005/8/layout/bProcess4"/>
    <dgm:cxn modelId="{D6B78C91-9E9B-4562-BA55-F11332034C23}" type="presParOf" srcId="{B1E038FA-A0DE-4EB6-9555-0A5463893E2C}" destId="{29EEED30-C8CA-40F8-8E55-BE81D5FA67D6}" srcOrd="2" destOrd="0" presId="urn:microsoft.com/office/officeart/2005/8/layout/bProcess4"/>
    <dgm:cxn modelId="{1232A59F-AFD4-4C37-9E86-F297989E12DF}" type="presParOf" srcId="{29EEED30-C8CA-40F8-8E55-BE81D5FA67D6}" destId="{41FB4027-C5DE-4742-89C0-80A085CC3587}" srcOrd="0" destOrd="0" presId="urn:microsoft.com/office/officeart/2005/8/layout/bProcess4"/>
    <dgm:cxn modelId="{576E5FDE-68C1-4C4C-AFD5-89BF3B2CDC0D}" type="presParOf" srcId="{29EEED30-C8CA-40F8-8E55-BE81D5FA67D6}" destId="{27334EE0-18E5-4D67-B3F5-C72937AFE69E}" srcOrd="1" destOrd="0" presId="urn:microsoft.com/office/officeart/2005/8/layout/bProcess4"/>
    <dgm:cxn modelId="{62D1CEB1-925C-451A-A224-CFD86CA00558}" type="presParOf" srcId="{B1E038FA-A0DE-4EB6-9555-0A5463893E2C}" destId="{DDEE6678-BF61-40CF-B5E3-214C3EB79D1C}" srcOrd="3" destOrd="0" presId="urn:microsoft.com/office/officeart/2005/8/layout/bProcess4"/>
    <dgm:cxn modelId="{411121C1-DCCA-499E-B998-63C61003564B}" type="presParOf" srcId="{B1E038FA-A0DE-4EB6-9555-0A5463893E2C}" destId="{B7CB4FC0-6A6A-4B86-B99E-D31446CCD4A4}" srcOrd="4" destOrd="0" presId="urn:microsoft.com/office/officeart/2005/8/layout/bProcess4"/>
    <dgm:cxn modelId="{82FE2690-B106-4E14-A31D-A1B5A0895A86}" type="presParOf" srcId="{B7CB4FC0-6A6A-4B86-B99E-D31446CCD4A4}" destId="{71E8C7AE-6F7D-47DD-8556-A3F2C76BAFEC}" srcOrd="0" destOrd="0" presId="urn:microsoft.com/office/officeart/2005/8/layout/bProcess4"/>
    <dgm:cxn modelId="{25E0F05F-3B2E-47F4-B6DB-CFF1E306295E}" type="presParOf" srcId="{B7CB4FC0-6A6A-4B86-B99E-D31446CCD4A4}" destId="{89C4EE06-21D2-4560-8DF1-241CC9F79667}" srcOrd="1" destOrd="0" presId="urn:microsoft.com/office/officeart/2005/8/layout/bProcess4"/>
    <dgm:cxn modelId="{A1B01167-728F-4A12-BD43-E09AE11357D7}" type="presParOf" srcId="{B1E038FA-A0DE-4EB6-9555-0A5463893E2C}" destId="{45F88531-54ED-4E68-92A2-4ADF72D522B5}" srcOrd="5" destOrd="0" presId="urn:microsoft.com/office/officeart/2005/8/layout/bProcess4"/>
    <dgm:cxn modelId="{2D74CE52-A8D2-4581-9C83-B495908FDBEF}" type="presParOf" srcId="{B1E038FA-A0DE-4EB6-9555-0A5463893E2C}" destId="{A5803C48-3812-4962-AFEB-D617431FD7C4}" srcOrd="6" destOrd="0" presId="urn:microsoft.com/office/officeart/2005/8/layout/bProcess4"/>
    <dgm:cxn modelId="{B94CE0C2-D651-462E-AD22-3672A3355CB7}" type="presParOf" srcId="{A5803C48-3812-4962-AFEB-D617431FD7C4}" destId="{E0E3DAE7-4D6B-4BE6-84C7-4C5AED0D7569}" srcOrd="0" destOrd="0" presId="urn:microsoft.com/office/officeart/2005/8/layout/bProcess4"/>
    <dgm:cxn modelId="{B31ACF05-1662-4DDE-BEFC-A61996A66C4C}" type="presParOf" srcId="{A5803C48-3812-4962-AFEB-D617431FD7C4}" destId="{BECA14FD-3E7B-41A3-898E-DF19A95DB7DF}" srcOrd="1" destOrd="0" presId="urn:microsoft.com/office/officeart/2005/8/layout/bProcess4"/>
    <dgm:cxn modelId="{8DCC1D3A-86DB-4910-AF12-7BC720B097B2}" type="presParOf" srcId="{B1E038FA-A0DE-4EB6-9555-0A5463893E2C}" destId="{2FC2AE12-A8AE-40C9-864A-5F371D8DE7B2}" srcOrd="7" destOrd="0" presId="urn:microsoft.com/office/officeart/2005/8/layout/bProcess4"/>
    <dgm:cxn modelId="{6790361F-9C75-4510-800D-78D6BCD93695}" type="presParOf" srcId="{B1E038FA-A0DE-4EB6-9555-0A5463893E2C}" destId="{AA215C22-5470-41E1-AA4B-6BD890BE990A}" srcOrd="8" destOrd="0" presId="urn:microsoft.com/office/officeart/2005/8/layout/bProcess4"/>
    <dgm:cxn modelId="{3D464548-5D7B-403F-97EB-9957E38B421B}" type="presParOf" srcId="{AA215C22-5470-41E1-AA4B-6BD890BE990A}" destId="{6C3B7AF7-37DF-479A-877A-72865CEE56CC}" srcOrd="0" destOrd="0" presId="urn:microsoft.com/office/officeart/2005/8/layout/bProcess4"/>
    <dgm:cxn modelId="{3F035977-34E2-4029-8A6A-B6C4B9A16733}" type="presParOf" srcId="{AA215C22-5470-41E1-AA4B-6BD890BE990A}" destId="{623F2FFA-0268-42D7-BCB6-9D56F9A43764}" srcOrd="1" destOrd="0" presId="urn:microsoft.com/office/officeart/2005/8/layout/bProcess4"/>
    <dgm:cxn modelId="{94781843-29C3-4A0F-B0BA-2A2B41289D3C}" type="presParOf" srcId="{B1E038FA-A0DE-4EB6-9555-0A5463893E2C}" destId="{97E135E9-D5E8-456B-82CA-E724DC00D17A}" srcOrd="9" destOrd="0" presId="urn:microsoft.com/office/officeart/2005/8/layout/bProcess4"/>
    <dgm:cxn modelId="{726DD39F-E7EE-4549-965D-8DB215472543}" type="presParOf" srcId="{B1E038FA-A0DE-4EB6-9555-0A5463893E2C}" destId="{53EF9CD9-99E7-46DB-8FB7-D5911E19ED95}" srcOrd="10" destOrd="0" presId="urn:microsoft.com/office/officeart/2005/8/layout/bProcess4"/>
    <dgm:cxn modelId="{C9C8922A-C7E6-4E2C-A88B-4291CAB90192}" type="presParOf" srcId="{53EF9CD9-99E7-46DB-8FB7-D5911E19ED95}" destId="{9E07B7B6-1323-4ADE-8071-2816639871BC}" srcOrd="0" destOrd="0" presId="urn:microsoft.com/office/officeart/2005/8/layout/bProcess4"/>
    <dgm:cxn modelId="{989750C0-BE26-4709-9F9F-078676D79E75}" type="presParOf" srcId="{53EF9CD9-99E7-46DB-8FB7-D5911E19ED95}" destId="{E43399B2-54A2-4C55-8913-848420D2DEFC}" srcOrd="1" destOrd="0" presId="urn:microsoft.com/office/officeart/2005/8/layout/bProcess4"/>
    <dgm:cxn modelId="{0D6126AF-07A8-469A-850A-1A3FA4B26357}" type="presParOf" srcId="{B1E038FA-A0DE-4EB6-9555-0A5463893E2C}" destId="{50E6B7A9-FBB3-4103-B7AD-7419098F69F3}" srcOrd="11" destOrd="0" presId="urn:microsoft.com/office/officeart/2005/8/layout/bProcess4"/>
    <dgm:cxn modelId="{31F5E84F-F940-4ED6-8A04-24C13B5D50D5}" type="presParOf" srcId="{B1E038FA-A0DE-4EB6-9555-0A5463893E2C}" destId="{9AC12270-74BD-4787-B298-0FE5CEC52198}" srcOrd="12" destOrd="0" presId="urn:microsoft.com/office/officeart/2005/8/layout/bProcess4"/>
    <dgm:cxn modelId="{A628BB2A-1677-4573-8746-D7E84C377483}" type="presParOf" srcId="{9AC12270-74BD-4787-B298-0FE5CEC52198}" destId="{878944FA-E742-4251-B2E2-ABC507377920}" srcOrd="0" destOrd="0" presId="urn:microsoft.com/office/officeart/2005/8/layout/bProcess4"/>
    <dgm:cxn modelId="{4E51A167-0C3D-434B-99A3-E17790ECB346}" type="presParOf" srcId="{9AC12270-74BD-4787-B298-0FE5CEC52198}" destId="{96B25E26-0DCD-4CF6-959B-17BC4BD34F2E}" srcOrd="1" destOrd="0" presId="urn:microsoft.com/office/officeart/2005/8/layout/bProcess4"/>
    <dgm:cxn modelId="{FDB97516-F5B1-4286-9489-C36CD4AA12CE}" type="presParOf" srcId="{B1E038FA-A0DE-4EB6-9555-0A5463893E2C}" destId="{A39EC54A-683E-47D0-84D6-9A9A7DCC3C2A}" srcOrd="13" destOrd="0" presId="urn:microsoft.com/office/officeart/2005/8/layout/bProcess4"/>
    <dgm:cxn modelId="{50735920-6FE2-42A6-87BF-037446BCF658}" type="presParOf" srcId="{B1E038FA-A0DE-4EB6-9555-0A5463893E2C}" destId="{156B1613-D186-48C8-BF9E-87DC00EC29D0}" srcOrd="14" destOrd="0" presId="urn:microsoft.com/office/officeart/2005/8/layout/bProcess4"/>
    <dgm:cxn modelId="{75E0615D-C76C-4238-AFDC-173CD13C988C}" type="presParOf" srcId="{156B1613-D186-48C8-BF9E-87DC00EC29D0}" destId="{80728DD2-28B7-4185-8CC0-091623FD86FB}" srcOrd="0" destOrd="0" presId="urn:microsoft.com/office/officeart/2005/8/layout/bProcess4"/>
    <dgm:cxn modelId="{27DB3DB7-A441-4699-82F9-40F8F2C65632}" type="presParOf" srcId="{156B1613-D186-48C8-BF9E-87DC00EC29D0}" destId="{5D9A61E2-56AC-4A29-8A30-06199D8A2ADA}" srcOrd="1" destOrd="0" presId="urn:microsoft.com/office/officeart/2005/8/layout/bProcess4"/>
    <dgm:cxn modelId="{CB322AB8-CBF3-4CAE-BD1B-739D19D237AA}" type="presParOf" srcId="{B1E038FA-A0DE-4EB6-9555-0A5463893E2C}" destId="{DAC4E143-272D-4E4D-A4AA-CBE8D981D289}" srcOrd="15" destOrd="0" presId="urn:microsoft.com/office/officeart/2005/8/layout/bProcess4"/>
    <dgm:cxn modelId="{94761AFE-219B-4C8A-ABC1-0431D2E0FFDA}" type="presParOf" srcId="{B1E038FA-A0DE-4EB6-9555-0A5463893E2C}" destId="{31906C0E-2AC1-440F-901B-D1445F52EBB4}" srcOrd="16" destOrd="0" presId="urn:microsoft.com/office/officeart/2005/8/layout/bProcess4"/>
    <dgm:cxn modelId="{103E01B6-4E94-4B83-9581-6042717A27DB}" type="presParOf" srcId="{31906C0E-2AC1-440F-901B-D1445F52EBB4}" destId="{6BB4A783-DD4E-4999-B92D-359CBF94A65D}" srcOrd="0" destOrd="0" presId="urn:microsoft.com/office/officeart/2005/8/layout/bProcess4"/>
    <dgm:cxn modelId="{7B4F6AAD-F1D7-4EC2-AF7C-23C450A9FEDB}" type="presParOf" srcId="{31906C0E-2AC1-440F-901B-D1445F52EBB4}" destId="{9B6F10ED-268A-45A5-8A86-AB23092B8515}" srcOrd="1" destOrd="0" presId="urn:microsoft.com/office/officeart/2005/8/layout/bProcess4"/>
    <dgm:cxn modelId="{FCCDA6BD-49CF-4A2F-9A68-47BFB3C4788D}" type="presParOf" srcId="{B1E038FA-A0DE-4EB6-9555-0A5463893E2C}" destId="{E8612EEC-4846-4BB5-93FD-8FDE3CED7220}" srcOrd="17" destOrd="0" presId="urn:microsoft.com/office/officeart/2005/8/layout/bProcess4"/>
    <dgm:cxn modelId="{380EC626-764C-40FC-9855-9BF0AC4A12CF}" type="presParOf" srcId="{B1E038FA-A0DE-4EB6-9555-0A5463893E2C}" destId="{EC0649B5-BDAA-47F6-9E8F-09EA2ADCA46D}" srcOrd="18" destOrd="0" presId="urn:microsoft.com/office/officeart/2005/8/layout/bProcess4"/>
    <dgm:cxn modelId="{9BD44A34-B8EA-41E0-B633-BA2AF8FECBD7}" type="presParOf" srcId="{EC0649B5-BDAA-47F6-9E8F-09EA2ADCA46D}" destId="{BFE1865F-9C50-4F61-A467-FBAE8B04AD20}" srcOrd="0" destOrd="0" presId="urn:microsoft.com/office/officeart/2005/8/layout/bProcess4"/>
    <dgm:cxn modelId="{16072CAD-02CD-47E6-B791-1F0BE7D02FC9}" type="presParOf" srcId="{EC0649B5-BDAA-47F6-9E8F-09EA2ADCA46D}" destId="{4E74C522-4528-4FAE-8D49-DB37E87F75F7}" srcOrd="1" destOrd="0" presId="urn:microsoft.com/office/officeart/2005/8/layout/bProcess4"/>
    <dgm:cxn modelId="{E30CECB7-F8B3-4B05-B880-EF92FC4D7478}" type="presParOf" srcId="{B1E038FA-A0DE-4EB6-9555-0A5463893E2C}" destId="{9C181A55-CC3F-4999-BB5C-0DA607B34700}" srcOrd="19" destOrd="0" presId="urn:microsoft.com/office/officeart/2005/8/layout/bProcess4"/>
    <dgm:cxn modelId="{E2115C9D-987E-485A-912B-92132367695C}" type="presParOf" srcId="{B1E038FA-A0DE-4EB6-9555-0A5463893E2C}" destId="{21B0714C-1BA6-4E65-B7D3-4C213601A437}" srcOrd="20" destOrd="0" presId="urn:microsoft.com/office/officeart/2005/8/layout/bProcess4"/>
    <dgm:cxn modelId="{D7580081-DAC2-4D4F-9090-A28D61F2D8BF}" type="presParOf" srcId="{21B0714C-1BA6-4E65-B7D3-4C213601A437}" destId="{5AEDC9B7-5CEA-47CB-BA34-7155EE8A313F}" srcOrd="0" destOrd="0" presId="urn:microsoft.com/office/officeart/2005/8/layout/bProcess4"/>
    <dgm:cxn modelId="{295BE139-25A0-4BD6-A0DE-741AF5C9DD7A}" type="presParOf" srcId="{21B0714C-1BA6-4E65-B7D3-4C213601A437}" destId="{7B39F575-24CB-469F-AE26-C4FD9CA847E0}"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0BF999-D921-4B76-80DF-AB3C4F95D51D}">
      <dsp:nvSpPr>
        <dsp:cNvPr id="0" name=""/>
        <dsp:cNvSpPr/>
      </dsp:nvSpPr>
      <dsp:spPr>
        <a:xfrm rot="5400000">
          <a:off x="1489341" y="689231"/>
          <a:ext cx="1054780" cy="125463"/>
        </a:xfrm>
        <a:prstGeom prst="rect">
          <a:avLst/>
        </a:prstGeom>
        <a:solidFill>
          <a:srgbClr val="F78B1F"/>
        </a:solidFill>
        <a:ln>
          <a:noFill/>
        </a:ln>
        <a:effectLst/>
      </dsp:spPr>
      <dsp:style>
        <a:lnRef idx="0">
          <a:scrgbClr r="0" g="0" b="0"/>
        </a:lnRef>
        <a:fillRef idx="1">
          <a:scrgbClr r="0" g="0" b="0"/>
        </a:fillRef>
        <a:effectRef idx="0">
          <a:scrgbClr r="0" g="0" b="0"/>
        </a:effectRef>
        <a:fontRef idx="minor">
          <a:schemeClr val="lt1"/>
        </a:fontRef>
      </dsp:style>
    </dsp:sp>
    <dsp:sp modelId="{740C9DC7-6587-4F3B-A082-1249D7E648DD}">
      <dsp:nvSpPr>
        <dsp:cNvPr id="0" name=""/>
        <dsp:cNvSpPr/>
      </dsp:nvSpPr>
      <dsp:spPr>
        <a:xfrm>
          <a:off x="1158958" y="3478"/>
          <a:ext cx="2547196" cy="864634"/>
        </a:xfrm>
        <a:prstGeom prst="roundRect">
          <a:avLst>
            <a:gd name="adj" fmla="val 10000"/>
          </a:avLst>
        </a:prstGeom>
        <a:solidFill>
          <a:schemeClr val="lt1">
            <a:hueOff val="0"/>
            <a:satOff val="0"/>
            <a:lumOff val="0"/>
            <a:alphaOff val="0"/>
          </a:schemeClr>
        </a:solidFill>
        <a:ln w="12700" cap="flat" cmpd="sng" algn="ctr">
          <a:solidFill>
            <a:srgbClr val="0060A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err="1">
              <a:solidFill>
                <a:srgbClr val="0060AF"/>
              </a:solidFill>
            </a:rPr>
            <a:t>Najaar</a:t>
          </a:r>
          <a:r>
            <a:rPr lang="en-US" sz="1200" b="1" kern="1200" dirty="0">
              <a:solidFill>
                <a:srgbClr val="0060AF"/>
              </a:solidFill>
            </a:rPr>
            <a:t> 2017: </a:t>
          </a:r>
          <a:br>
            <a:rPr lang="en-US" sz="1200" b="1" kern="1200" dirty="0">
              <a:solidFill>
                <a:srgbClr val="0060AF"/>
              </a:solidFill>
            </a:rPr>
          </a:br>
          <a:br>
            <a:rPr lang="en-US" sz="1200" b="1" kern="1200" dirty="0">
              <a:solidFill>
                <a:srgbClr val="0060AF"/>
              </a:solidFill>
            </a:rPr>
          </a:br>
          <a:r>
            <a:rPr lang="en-US" sz="1200" b="1" kern="1200" dirty="0" err="1">
              <a:solidFill>
                <a:srgbClr val="0060AF"/>
              </a:solidFill>
            </a:rPr>
            <a:t>Burgerinitiatief</a:t>
          </a:r>
          <a:r>
            <a:rPr lang="en-US" sz="1200" b="1" kern="1200" dirty="0">
              <a:solidFill>
                <a:srgbClr val="0060AF"/>
              </a:solidFill>
            </a:rPr>
            <a:t> </a:t>
          </a:r>
          <a:r>
            <a:rPr lang="en-US" sz="1200" b="1" kern="1200" dirty="0" err="1">
              <a:solidFill>
                <a:srgbClr val="0060AF"/>
              </a:solidFill>
            </a:rPr>
            <a:t>voor</a:t>
          </a:r>
          <a:r>
            <a:rPr lang="en-US" sz="1200" b="1" kern="1200" dirty="0">
              <a:solidFill>
                <a:srgbClr val="0060AF"/>
              </a:solidFill>
            </a:rPr>
            <a:t> </a:t>
          </a:r>
          <a:r>
            <a:rPr lang="en-US" sz="1200" b="1" kern="1200" dirty="0" err="1">
              <a:solidFill>
                <a:srgbClr val="0060AF"/>
              </a:solidFill>
            </a:rPr>
            <a:t>een</a:t>
          </a:r>
          <a:r>
            <a:rPr lang="en-US" sz="1200" b="1" kern="1200" dirty="0">
              <a:solidFill>
                <a:srgbClr val="0060AF"/>
              </a:solidFill>
            </a:rPr>
            <a:t> </a:t>
          </a:r>
          <a:r>
            <a:rPr lang="en-US" sz="1200" b="1" kern="1200" dirty="0" err="1">
              <a:solidFill>
                <a:srgbClr val="0060AF"/>
              </a:solidFill>
            </a:rPr>
            <a:t>fatsoenlijk</a:t>
          </a:r>
          <a:r>
            <a:rPr lang="en-US" sz="1200" b="1" kern="1200" dirty="0">
              <a:solidFill>
                <a:srgbClr val="0060AF"/>
              </a:solidFill>
            </a:rPr>
            <a:t> </a:t>
          </a:r>
          <a:r>
            <a:rPr lang="en-US" sz="1200" b="1" kern="1200" dirty="0" err="1">
              <a:solidFill>
                <a:srgbClr val="0060AF"/>
              </a:solidFill>
            </a:rPr>
            <a:t>politiepensioen</a:t>
          </a:r>
          <a:endParaRPr lang="nl-NL" sz="1200" b="1" kern="1200" dirty="0">
            <a:solidFill>
              <a:srgbClr val="0060AF"/>
            </a:solidFill>
          </a:endParaRPr>
        </a:p>
      </dsp:txBody>
      <dsp:txXfrm>
        <a:off x="1184282" y="28802"/>
        <a:ext cx="2496548" cy="813986"/>
      </dsp:txXfrm>
    </dsp:sp>
    <dsp:sp modelId="{DDEE6678-BF61-40CF-B5E3-214C3EB79D1C}">
      <dsp:nvSpPr>
        <dsp:cNvPr id="0" name=""/>
        <dsp:cNvSpPr/>
      </dsp:nvSpPr>
      <dsp:spPr>
        <a:xfrm rot="5592392">
          <a:off x="1466589" y="1741578"/>
          <a:ext cx="1042001" cy="125463"/>
        </a:xfrm>
        <a:prstGeom prst="rect">
          <a:avLst/>
        </a:prstGeom>
        <a:solidFill>
          <a:schemeClr val="accent4"/>
        </a:solidFill>
        <a:ln>
          <a:noFill/>
        </a:ln>
        <a:effectLst/>
      </dsp:spPr>
      <dsp:style>
        <a:lnRef idx="0">
          <a:scrgbClr r="0" g="0" b="0"/>
        </a:lnRef>
        <a:fillRef idx="1">
          <a:scrgbClr r="0" g="0" b="0"/>
        </a:fillRef>
        <a:effectRef idx="0">
          <a:scrgbClr r="0" g="0" b="0"/>
        </a:effectRef>
        <a:fontRef idx="minor">
          <a:schemeClr val="lt1"/>
        </a:fontRef>
      </dsp:style>
    </dsp:sp>
    <dsp:sp modelId="{27334EE0-18E5-4D67-B3F5-C72937AFE69E}">
      <dsp:nvSpPr>
        <dsp:cNvPr id="0" name=""/>
        <dsp:cNvSpPr/>
      </dsp:nvSpPr>
      <dsp:spPr>
        <a:xfrm>
          <a:off x="1167887" y="1077217"/>
          <a:ext cx="2529338" cy="836421"/>
        </a:xfrm>
        <a:prstGeom prst="roundRect">
          <a:avLst>
            <a:gd name="adj" fmla="val 10000"/>
          </a:avLst>
        </a:prstGeom>
        <a:solidFill>
          <a:schemeClr val="lt1">
            <a:hueOff val="0"/>
            <a:satOff val="0"/>
            <a:lumOff val="0"/>
            <a:alphaOff val="0"/>
          </a:schemeClr>
        </a:solidFill>
        <a:ln w="12700" cap="flat" cmpd="sng" algn="ctr">
          <a:solidFill>
            <a:srgbClr val="0070C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b="1" kern="1200" baseline="0" dirty="0" err="1">
              <a:solidFill>
                <a:srgbClr val="0060AF"/>
              </a:solidFill>
            </a:rPr>
            <a:t>Oktober</a:t>
          </a:r>
          <a:r>
            <a:rPr lang="en-US" sz="1200" b="1" kern="1200" baseline="0" dirty="0">
              <a:solidFill>
                <a:srgbClr val="0060AF"/>
              </a:solidFill>
            </a:rPr>
            <a:t> 2017: </a:t>
          </a:r>
          <a:br>
            <a:rPr lang="en-US" sz="1200" b="1" kern="1200" baseline="0" dirty="0">
              <a:solidFill>
                <a:srgbClr val="0060AF"/>
              </a:solidFill>
            </a:rPr>
          </a:br>
          <a:br>
            <a:rPr lang="en-US" sz="1200" b="1" kern="1200" baseline="0" dirty="0">
              <a:solidFill>
                <a:srgbClr val="0060AF"/>
              </a:solidFill>
            </a:rPr>
          </a:br>
          <a:r>
            <a:rPr lang="en-US" sz="1200" b="1" kern="1200" baseline="0" dirty="0" err="1">
              <a:solidFill>
                <a:srgbClr val="0060AF"/>
              </a:solidFill>
            </a:rPr>
            <a:t>Regeerakkoord</a:t>
          </a:r>
          <a:r>
            <a:rPr lang="en-US" sz="1200" b="1" kern="1200" baseline="0" dirty="0">
              <a:solidFill>
                <a:srgbClr val="0060AF"/>
              </a:solidFill>
            </a:rPr>
            <a:t> </a:t>
          </a:r>
          <a:r>
            <a:rPr lang="en-US" sz="1200" b="1" kern="1200" baseline="0" dirty="0" err="1">
              <a:solidFill>
                <a:srgbClr val="0060AF"/>
              </a:solidFill>
            </a:rPr>
            <a:t>Rutte</a:t>
          </a:r>
          <a:r>
            <a:rPr lang="en-US" sz="1200" b="1" kern="1200" baseline="0" dirty="0">
              <a:solidFill>
                <a:srgbClr val="0060AF"/>
              </a:solidFill>
            </a:rPr>
            <a:t> III over </a:t>
          </a:r>
          <a:r>
            <a:rPr lang="en-US" sz="1200" b="1" kern="1200" baseline="0" dirty="0" err="1">
              <a:solidFill>
                <a:srgbClr val="0060AF"/>
              </a:solidFill>
            </a:rPr>
            <a:t>o.a.</a:t>
          </a:r>
          <a:r>
            <a:rPr lang="en-US" sz="1200" b="1" kern="1200" baseline="0" dirty="0">
              <a:solidFill>
                <a:srgbClr val="0060AF"/>
              </a:solidFill>
            </a:rPr>
            <a:t> </a:t>
          </a:r>
          <a:r>
            <a:rPr lang="en-US" sz="1200" b="1" kern="1200" baseline="0" dirty="0" err="1">
              <a:solidFill>
                <a:srgbClr val="0060AF"/>
              </a:solidFill>
            </a:rPr>
            <a:t>pensioen</a:t>
          </a:r>
          <a:endParaRPr lang="en-US" sz="1200" b="1" kern="1200" baseline="0" dirty="0">
            <a:solidFill>
              <a:srgbClr val="0060AF"/>
            </a:solidFill>
          </a:endParaRPr>
        </a:p>
      </dsp:txBody>
      <dsp:txXfrm>
        <a:off x="1192385" y="1101715"/>
        <a:ext cx="2480342" cy="787425"/>
      </dsp:txXfrm>
    </dsp:sp>
    <dsp:sp modelId="{45F88531-54ED-4E68-92A2-4ADF72D522B5}">
      <dsp:nvSpPr>
        <dsp:cNvPr id="0" name=""/>
        <dsp:cNvSpPr/>
      </dsp:nvSpPr>
      <dsp:spPr>
        <a:xfrm rot="5400000">
          <a:off x="1403761" y="2821221"/>
          <a:ext cx="1109370" cy="125463"/>
        </a:xfrm>
        <a:prstGeom prst="rect">
          <a:avLst/>
        </a:prstGeom>
        <a:solidFill>
          <a:srgbClr val="F78B1F"/>
        </a:solidFill>
        <a:ln>
          <a:noFill/>
        </a:ln>
        <a:effectLst/>
      </dsp:spPr>
      <dsp:style>
        <a:lnRef idx="0">
          <a:scrgbClr r="0" g="0" b="0"/>
        </a:lnRef>
        <a:fillRef idx="1">
          <a:scrgbClr r="0" g="0" b="0"/>
        </a:fillRef>
        <a:effectRef idx="0">
          <a:scrgbClr r="0" g="0" b="0"/>
        </a:effectRef>
        <a:fontRef idx="minor">
          <a:schemeClr val="lt1"/>
        </a:fontRef>
      </dsp:style>
    </dsp:sp>
    <dsp:sp modelId="{89C4EE06-21D2-4560-8DF1-241CC9F79667}">
      <dsp:nvSpPr>
        <dsp:cNvPr id="0" name=""/>
        <dsp:cNvSpPr/>
      </dsp:nvSpPr>
      <dsp:spPr>
        <a:xfrm>
          <a:off x="1159188" y="2122359"/>
          <a:ext cx="2430166" cy="836421"/>
        </a:xfrm>
        <a:prstGeom prst="roundRect">
          <a:avLst>
            <a:gd name="adj" fmla="val 10000"/>
          </a:avLst>
        </a:prstGeom>
        <a:solidFill>
          <a:schemeClr val="lt1">
            <a:hueOff val="0"/>
            <a:satOff val="0"/>
            <a:lumOff val="0"/>
            <a:alphaOff val="0"/>
          </a:schemeClr>
        </a:solidFill>
        <a:ln w="12700" cap="flat" cmpd="sng" algn="ctr">
          <a:solidFill>
            <a:srgbClr val="0070C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b="1" kern="1200" dirty="0">
              <a:solidFill>
                <a:srgbClr val="0060AF"/>
              </a:solidFill>
            </a:rPr>
            <a:t>Begin 2018:  </a:t>
          </a:r>
          <a:br>
            <a:rPr lang="en-US" sz="1200" b="1" kern="1200" dirty="0">
              <a:solidFill>
                <a:srgbClr val="0060AF"/>
              </a:solidFill>
            </a:rPr>
          </a:br>
          <a:br>
            <a:rPr lang="en-US" sz="1200" b="1" kern="1200" dirty="0">
              <a:solidFill>
                <a:srgbClr val="0060AF"/>
              </a:solidFill>
            </a:rPr>
          </a:br>
          <a:r>
            <a:rPr lang="en-US" sz="1200" b="1" kern="1200" dirty="0">
              <a:solidFill>
                <a:srgbClr val="0060AF"/>
              </a:solidFill>
            </a:rPr>
            <a:t>40.000 </a:t>
          </a:r>
          <a:r>
            <a:rPr lang="en-US" sz="1200" b="1" kern="1200" dirty="0" err="1">
              <a:solidFill>
                <a:srgbClr val="0060AF"/>
              </a:solidFill>
            </a:rPr>
            <a:t>handtekeningen</a:t>
          </a:r>
          <a:r>
            <a:rPr lang="en-US" sz="1200" b="1" kern="1200" dirty="0">
              <a:solidFill>
                <a:srgbClr val="0060AF"/>
              </a:solidFill>
            </a:rPr>
            <a:t> maar </a:t>
          </a:r>
          <a:r>
            <a:rPr lang="en-US" sz="1200" b="1" kern="1200" dirty="0" err="1">
              <a:solidFill>
                <a:srgbClr val="0060AF"/>
              </a:solidFill>
            </a:rPr>
            <a:t>Tweede</a:t>
          </a:r>
          <a:r>
            <a:rPr lang="en-US" sz="1200" b="1" kern="1200" dirty="0">
              <a:solidFill>
                <a:srgbClr val="0060AF"/>
              </a:solidFill>
            </a:rPr>
            <a:t> Kamer </a:t>
          </a:r>
          <a:r>
            <a:rPr lang="en-US" sz="1200" b="1" kern="1200" dirty="0" err="1">
              <a:solidFill>
                <a:srgbClr val="0060AF"/>
              </a:solidFill>
            </a:rPr>
            <a:t>geeft</a:t>
          </a:r>
          <a:r>
            <a:rPr lang="en-US" sz="1200" b="1" kern="1200" dirty="0">
              <a:solidFill>
                <a:srgbClr val="0060AF"/>
              </a:solidFill>
            </a:rPr>
            <a:t> </a:t>
          </a:r>
          <a:r>
            <a:rPr lang="en-US" sz="1200" b="1" kern="1200" dirty="0" err="1">
              <a:solidFill>
                <a:srgbClr val="0060AF"/>
              </a:solidFill>
            </a:rPr>
            <a:t>niet</a:t>
          </a:r>
          <a:r>
            <a:rPr lang="en-US" sz="1200" b="1" kern="1200" dirty="0">
              <a:solidFill>
                <a:srgbClr val="0060AF"/>
              </a:solidFill>
            </a:rPr>
            <a:t> </a:t>
          </a:r>
          <a:r>
            <a:rPr lang="en-US" sz="1200" b="1" kern="1200" dirty="0" err="1">
              <a:solidFill>
                <a:srgbClr val="0060AF"/>
              </a:solidFill>
            </a:rPr>
            <a:t>thuis</a:t>
          </a:r>
          <a:endParaRPr lang="en-US" sz="1200" b="1" kern="1200" baseline="0" dirty="0">
            <a:solidFill>
              <a:srgbClr val="0060AF"/>
            </a:solidFill>
          </a:endParaRPr>
        </a:p>
      </dsp:txBody>
      <dsp:txXfrm>
        <a:off x="1183686" y="2146857"/>
        <a:ext cx="2381170" cy="787425"/>
      </dsp:txXfrm>
    </dsp:sp>
    <dsp:sp modelId="{2FC2AE12-A8AE-40C9-864A-5F371D8DE7B2}">
      <dsp:nvSpPr>
        <dsp:cNvPr id="0" name=""/>
        <dsp:cNvSpPr/>
      </dsp:nvSpPr>
      <dsp:spPr>
        <a:xfrm rot="11297">
          <a:off x="1962569" y="3383346"/>
          <a:ext cx="2913133" cy="125463"/>
        </a:xfrm>
        <a:prstGeom prst="rect">
          <a:avLst/>
        </a:prstGeom>
        <a:solidFill>
          <a:srgbClr val="F78B1F"/>
        </a:solidFill>
        <a:ln>
          <a:noFill/>
        </a:ln>
        <a:effectLst/>
      </dsp:spPr>
      <dsp:style>
        <a:lnRef idx="0">
          <a:scrgbClr r="0" g="0" b="0"/>
        </a:lnRef>
        <a:fillRef idx="1">
          <a:scrgbClr r="0" g="0" b="0"/>
        </a:fillRef>
        <a:effectRef idx="0">
          <a:scrgbClr r="0" g="0" b="0"/>
        </a:effectRef>
        <a:fontRef idx="minor">
          <a:schemeClr val="lt1"/>
        </a:fontRef>
      </dsp:style>
    </dsp:sp>
    <dsp:sp modelId="{BECA14FD-3E7B-41A3-898E-DF19A95DB7DF}">
      <dsp:nvSpPr>
        <dsp:cNvPr id="0" name=""/>
        <dsp:cNvSpPr/>
      </dsp:nvSpPr>
      <dsp:spPr>
        <a:xfrm>
          <a:off x="1167817" y="3189968"/>
          <a:ext cx="2412908" cy="930025"/>
        </a:xfrm>
        <a:prstGeom prst="roundRect">
          <a:avLst>
            <a:gd name="adj" fmla="val 10000"/>
          </a:avLst>
        </a:prstGeom>
        <a:solidFill>
          <a:schemeClr val="lt1">
            <a:hueOff val="0"/>
            <a:satOff val="0"/>
            <a:lumOff val="0"/>
            <a:alphaOff val="0"/>
          </a:schemeClr>
        </a:solidFill>
        <a:ln w="12700" cap="flat" cmpd="sng" algn="ctr">
          <a:solidFill>
            <a:srgbClr val="0060A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b="1" kern="1200" dirty="0" err="1">
              <a:solidFill>
                <a:srgbClr val="0060AF"/>
              </a:solidFill>
            </a:rPr>
            <a:t>Oktober</a:t>
          </a:r>
          <a:r>
            <a:rPr lang="en-US" sz="1200" b="1" kern="1200" dirty="0">
              <a:solidFill>
                <a:srgbClr val="0060AF"/>
              </a:solidFill>
            </a:rPr>
            <a:t> 2018:</a:t>
          </a:r>
          <a:br>
            <a:rPr lang="en-US" sz="1200" b="1" kern="1200" dirty="0">
              <a:solidFill>
                <a:srgbClr val="0060AF"/>
              </a:solidFill>
            </a:rPr>
          </a:br>
          <a:r>
            <a:rPr lang="en-US" sz="1200" b="1" kern="1200" dirty="0">
              <a:solidFill>
                <a:srgbClr val="0060AF"/>
              </a:solidFill>
            </a:rPr>
            <a:t> </a:t>
          </a:r>
          <a:br>
            <a:rPr lang="en-US" sz="1200" b="1" kern="1200" dirty="0">
              <a:solidFill>
                <a:srgbClr val="0060AF"/>
              </a:solidFill>
            </a:rPr>
          </a:br>
          <a:r>
            <a:rPr lang="en-US" sz="1200" b="1" kern="1200" dirty="0" err="1">
              <a:solidFill>
                <a:srgbClr val="0060AF"/>
              </a:solidFill>
            </a:rPr>
            <a:t>Leden</a:t>
          </a:r>
          <a:r>
            <a:rPr lang="en-US" sz="1200" b="1" kern="1200" dirty="0">
              <a:solidFill>
                <a:srgbClr val="0060AF"/>
              </a:solidFill>
            </a:rPr>
            <a:t> </a:t>
          </a:r>
          <a:r>
            <a:rPr lang="en-US" sz="1200" b="1" kern="1200" dirty="0" err="1">
              <a:solidFill>
                <a:srgbClr val="0060AF"/>
              </a:solidFill>
            </a:rPr>
            <a:t>stemmen</a:t>
          </a:r>
          <a:r>
            <a:rPr lang="en-US" sz="1200" b="1" kern="1200" dirty="0">
              <a:solidFill>
                <a:srgbClr val="0060AF"/>
              </a:solidFill>
            </a:rPr>
            <a:t> in met CAO </a:t>
          </a:r>
          <a:r>
            <a:rPr lang="en-US" sz="1200" b="1" kern="1200" dirty="0" err="1">
              <a:solidFill>
                <a:srgbClr val="0060AF"/>
              </a:solidFill>
            </a:rPr>
            <a:t>Politie</a:t>
          </a:r>
          <a:r>
            <a:rPr lang="en-US" sz="1200" b="1" kern="1200" dirty="0">
              <a:solidFill>
                <a:srgbClr val="0060AF"/>
              </a:solidFill>
            </a:rPr>
            <a:t> </a:t>
          </a:r>
          <a:r>
            <a:rPr lang="en-US" sz="1200" b="1" kern="1200" dirty="0" err="1">
              <a:solidFill>
                <a:srgbClr val="0060AF"/>
              </a:solidFill>
            </a:rPr>
            <a:t>mét</a:t>
          </a:r>
          <a:r>
            <a:rPr lang="en-US" sz="1200" b="1" kern="1200" dirty="0">
              <a:solidFill>
                <a:srgbClr val="0060AF"/>
              </a:solidFill>
            </a:rPr>
            <a:t> </a:t>
          </a:r>
          <a:r>
            <a:rPr lang="en-US" sz="1200" b="1" kern="1200" dirty="0" err="1">
              <a:solidFill>
                <a:srgbClr val="0060AF"/>
              </a:solidFill>
            </a:rPr>
            <a:t>opdracht</a:t>
          </a:r>
          <a:r>
            <a:rPr lang="en-US" sz="1200" b="1" kern="1200" dirty="0">
              <a:solidFill>
                <a:srgbClr val="0060AF"/>
              </a:solidFill>
            </a:rPr>
            <a:t> over </a:t>
          </a:r>
          <a:r>
            <a:rPr lang="en-US" sz="1200" b="1" kern="1200" dirty="0" err="1">
              <a:solidFill>
                <a:srgbClr val="0060AF"/>
              </a:solidFill>
            </a:rPr>
            <a:t>pensioen</a:t>
          </a:r>
          <a:endParaRPr lang="nl-NL" sz="1200" b="1" kern="1200" dirty="0">
            <a:solidFill>
              <a:srgbClr val="0060AF"/>
            </a:solidFill>
          </a:endParaRPr>
        </a:p>
      </dsp:txBody>
      <dsp:txXfrm>
        <a:off x="1195057" y="3217208"/>
        <a:ext cx="2358428" cy="875545"/>
      </dsp:txXfrm>
    </dsp:sp>
    <dsp:sp modelId="{97E135E9-D5E8-456B-82CA-E724DC00D17A}">
      <dsp:nvSpPr>
        <dsp:cNvPr id="0" name=""/>
        <dsp:cNvSpPr/>
      </dsp:nvSpPr>
      <dsp:spPr>
        <a:xfrm rot="16200000">
          <a:off x="4370424" y="2876410"/>
          <a:ext cx="1018672" cy="125463"/>
        </a:xfrm>
        <a:prstGeom prst="rect">
          <a:avLst/>
        </a:prstGeom>
        <a:solidFill>
          <a:srgbClr val="F78B1F"/>
        </a:solidFill>
        <a:ln>
          <a:noFill/>
        </a:ln>
        <a:effectLst/>
      </dsp:spPr>
      <dsp:style>
        <a:lnRef idx="0">
          <a:scrgbClr r="0" g="0" b="0"/>
        </a:lnRef>
        <a:fillRef idx="1">
          <a:scrgbClr r="0" g="0" b="0"/>
        </a:fillRef>
        <a:effectRef idx="0">
          <a:scrgbClr r="0" g="0" b="0"/>
        </a:effectRef>
        <a:fontRef idx="minor">
          <a:schemeClr val="lt1"/>
        </a:fontRef>
      </dsp:style>
    </dsp:sp>
    <dsp:sp modelId="{623F2FFA-0268-42D7-BCB6-9D56F9A43764}">
      <dsp:nvSpPr>
        <dsp:cNvPr id="0" name=""/>
        <dsp:cNvSpPr/>
      </dsp:nvSpPr>
      <dsp:spPr>
        <a:xfrm>
          <a:off x="4107901" y="3246342"/>
          <a:ext cx="2375367" cy="836421"/>
        </a:xfrm>
        <a:prstGeom prst="roundRect">
          <a:avLst>
            <a:gd name="adj" fmla="val 10000"/>
          </a:avLst>
        </a:prstGeom>
        <a:solidFill>
          <a:schemeClr val="lt1">
            <a:hueOff val="0"/>
            <a:satOff val="0"/>
            <a:lumOff val="0"/>
            <a:alphaOff val="0"/>
          </a:schemeClr>
        </a:solidFill>
        <a:ln w="12700" cap="flat" cmpd="sng" algn="ctr">
          <a:solidFill>
            <a:srgbClr val="0060A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b="1" kern="1200" dirty="0">
              <a:solidFill>
                <a:srgbClr val="0060AF"/>
              </a:solidFill>
            </a:rPr>
            <a:t>November 2018</a:t>
          </a:r>
          <a:br>
            <a:rPr lang="en-US" sz="1200" b="1" kern="1200" dirty="0">
              <a:solidFill>
                <a:srgbClr val="0060AF"/>
              </a:solidFill>
            </a:rPr>
          </a:br>
          <a:br>
            <a:rPr lang="en-US" sz="1200" b="1" kern="1200" dirty="0">
              <a:solidFill>
                <a:srgbClr val="0060AF"/>
              </a:solidFill>
            </a:rPr>
          </a:br>
          <a:r>
            <a:rPr lang="en-US" sz="1200" b="1" kern="1200" dirty="0" err="1">
              <a:solidFill>
                <a:srgbClr val="0060AF"/>
              </a:solidFill>
            </a:rPr>
            <a:t>Pensioenoverleg</a:t>
          </a:r>
          <a:r>
            <a:rPr lang="en-US" sz="1200" b="1" kern="1200" dirty="0">
              <a:solidFill>
                <a:srgbClr val="0060AF"/>
              </a:solidFill>
            </a:rPr>
            <a:t> </a:t>
          </a:r>
          <a:r>
            <a:rPr lang="en-US" sz="1200" b="1" kern="1200" dirty="0" err="1">
              <a:solidFill>
                <a:srgbClr val="0060AF"/>
              </a:solidFill>
            </a:rPr>
            <a:t>vakcentrales</a:t>
          </a:r>
          <a:r>
            <a:rPr lang="en-US" sz="1200" b="1" kern="1200" dirty="0">
              <a:solidFill>
                <a:srgbClr val="0060AF"/>
              </a:solidFill>
            </a:rPr>
            <a:t> </a:t>
          </a:r>
          <a:r>
            <a:rPr lang="en-US" sz="1200" b="1" kern="1200" dirty="0" err="1">
              <a:solidFill>
                <a:srgbClr val="0060AF"/>
              </a:solidFill>
            </a:rPr>
            <a:t>klapt</a:t>
          </a:r>
          <a:endParaRPr lang="nl-NL" sz="1200" b="1" kern="1200" dirty="0">
            <a:solidFill>
              <a:srgbClr val="0060AF"/>
            </a:solidFill>
          </a:endParaRPr>
        </a:p>
      </dsp:txBody>
      <dsp:txXfrm>
        <a:off x="4132399" y="3270840"/>
        <a:ext cx="2326371" cy="787425"/>
      </dsp:txXfrm>
    </dsp:sp>
    <dsp:sp modelId="{50E6B7A9-FBB3-4103-B7AD-7419098F69F3}">
      <dsp:nvSpPr>
        <dsp:cNvPr id="0" name=""/>
        <dsp:cNvSpPr/>
      </dsp:nvSpPr>
      <dsp:spPr>
        <a:xfrm rot="16367171">
          <a:off x="4382189" y="1838649"/>
          <a:ext cx="1053321" cy="125463"/>
        </a:xfrm>
        <a:prstGeom prst="rect">
          <a:avLst/>
        </a:prstGeom>
        <a:solidFill>
          <a:srgbClr val="F78B1F"/>
        </a:solidFill>
        <a:ln>
          <a:noFill/>
        </a:ln>
        <a:effectLst/>
      </dsp:spPr>
      <dsp:style>
        <a:lnRef idx="0">
          <a:scrgbClr r="0" g="0" b="0"/>
        </a:lnRef>
        <a:fillRef idx="1">
          <a:scrgbClr r="0" g="0" b="0"/>
        </a:fillRef>
        <a:effectRef idx="0">
          <a:scrgbClr r="0" g="0" b="0"/>
        </a:effectRef>
        <a:fontRef idx="minor">
          <a:schemeClr val="lt1"/>
        </a:fontRef>
      </dsp:style>
    </dsp:sp>
    <dsp:sp modelId="{E43399B2-54A2-4C55-8913-848420D2DEFC}">
      <dsp:nvSpPr>
        <dsp:cNvPr id="0" name=""/>
        <dsp:cNvSpPr/>
      </dsp:nvSpPr>
      <dsp:spPr>
        <a:xfrm>
          <a:off x="4276468" y="2222897"/>
          <a:ext cx="2038233" cy="836421"/>
        </a:xfrm>
        <a:prstGeom prst="roundRect">
          <a:avLst>
            <a:gd name="adj" fmla="val 10000"/>
          </a:avLst>
        </a:prstGeom>
        <a:solidFill>
          <a:schemeClr val="lt1">
            <a:hueOff val="0"/>
            <a:satOff val="0"/>
            <a:lumOff val="0"/>
            <a:alphaOff val="0"/>
          </a:schemeClr>
        </a:solidFill>
        <a:ln w="12700" cap="flat" cmpd="sng" algn="ctr">
          <a:solidFill>
            <a:srgbClr val="0060A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b="1" i="0" kern="1200" dirty="0" err="1">
              <a:solidFill>
                <a:srgbClr val="0060AF"/>
              </a:solidFill>
            </a:rPr>
            <a:t>Najaar</a:t>
          </a:r>
          <a:r>
            <a:rPr lang="en-US" sz="1200" b="1" i="0" kern="1200" dirty="0">
              <a:solidFill>
                <a:srgbClr val="0060AF"/>
              </a:solidFill>
            </a:rPr>
            <a:t> 2018 – </a:t>
          </a:r>
          <a:r>
            <a:rPr lang="en-US" sz="1200" b="1" i="0" kern="1200" dirty="0" err="1">
              <a:solidFill>
                <a:srgbClr val="0060AF"/>
              </a:solidFill>
            </a:rPr>
            <a:t>voorjaar</a:t>
          </a:r>
          <a:r>
            <a:rPr lang="en-US" sz="1200" b="1" i="0" kern="1200" dirty="0">
              <a:solidFill>
                <a:srgbClr val="0060AF"/>
              </a:solidFill>
            </a:rPr>
            <a:t> 2019:</a:t>
          </a:r>
          <a:br>
            <a:rPr lang="en-US" sz="1200" b="1" i="0" kern="1200" dirty="0">
              <a:solidFill>
                <a:srgbClr val="0060AF"/>
              </a:solidFill>
            </a:rPr>
          </a:br>
          <a:r>
            <a:rPr lang="en-US" sz="1200" b="1" i="0" kern="1200" dirty="0">
              <a:solidFill>
                <a:srgbClr val="0060AF"/>
              </a:solidFill>
            </a:rPr>
            <a:t> </a:t>
          </a:r>
          <a:br>
            <a:rPr lang="en-US" sz="1200" b="1" i="0" kern="1200" dirty="0">
              <a:solidFill>
                <a:srgbClr val="0060AF"/>
              </a:solidFill>
            </a:rPr>
          </a:br>
          <a:r>
            <a:rPr lang="en-US" sz="1200" b="1" i="0" kern="1200" dirty="0" err="1">
              <a:solidFill>
                <a:srgbClr val="0060AF"/>
              </a:solidFill>
            </a:rPr>
            <a:t>Pensioenacties</a:t>
          </a:r>
          <a:r>
            <a:rPr lang="en-US" sz="1200" b="1" i="0" kern="1200" dirty="0">
              <a:solidFill>
                <a:srgbClr val="0060AF"/>
              </a:solidFill>
            </a:rPr>
            <a:t> </a:t>
          </a:r>
          <a:endParaRPr lang="nl-NL" sz="1200" b="1" i="0" kern="1200" dirty="0">
            <a:solidFill>
              <a:srgbClr val="0060AF"/>
            </a:solidFill>
          </a:endParaRPr>
        </a:p>
      </dsp:txBody>
      <dsp:txXfrm>
        <a:off x="4300966" y="2247395"/>
        <a:ext cx="1989237" cy="787425"/>
      </dsp:txXfrm>
    </dsp:sp>
    <dsp:sp modelId="{A39EC54A-683E-47D0-84D6-9A9A7DCC3C2A}">
      <dsp:nvSpPr>
        <dsp:cNvPr id="0" name=""/>
        <dsp:cNvSpPr/>
      </dsp:nvSpPr>
      <dsp:spPr>
        <a:xfrm rot="16200000">
          <a:off x="4417668" y="789847"/>
          <a:ext cx="1040754" cy="125463"/>
        </a:xfrm>
        <a:prstGeom prst="rect">
          <a:avLst/>
        </a:prstGeom>
        <a:solidFill>
          <a:srgbClr val="F78B1F"/>
        </a:solidFill>
        <a:ln>
          <a:noFill/>
        </a:ln>
        <a:effectLst/>
      </dsp:spPr>
      <dsp:style>
        <a:lnRef idx="0">
          <a:scrgbClr r="0" g="0" b="0"/>
        </a:lnRef>
        <a:fillRef idx="1">
          <a:scrgbClr r="0" g="0" b="0"/>
        </a:fillRef>
        <a:effectRef idx="0">
          <a:scrgbClr r="0" g="0" b="0"/>
        </a:effectRef>
        <a:fontRef idx="minor">
          <a:schemeClr val="lt1"/>
        </a:fontRef>
      </dsp:style>
    </dsp:sp>
    <dsp:sp modelId="{96B25E26-0DCD-4CF6-959B-17BC4BD34F2E}">
      <dsp:nvSpPr>
        <dsp:cNvPr id="0" name=""/>
        <dsp:cNvSpPr/>
      </dsp:nvSpPr>
      <dsp:spPr>
        <a:xfrm>
          <a:off x="4303840" y="1170821"/>
          <a:ext cx="2100059" cy="836421"/>
        </a:xfrm>
        <a:prstGeom prst="roundRect">
          <a:avLst>
            <a:gd name="adj" fmla="val 10000"/>
          </a:avLst>
        </a:prstGeom>
        <a:solidFill>
          <a:schemeClr val="lt1">
            <a:hueOff val="0"/>
            <a:satOff val="0"/>
            <a:lumOff val="0"/>
            <a:alphaOff val="0"/>
          </a:schemeClr>
        </a:solidFill>
        <a:ln w="12700" cap="flat" cmpd="sng" algn="ctr">
          <a:solidFill>
            <a:srgbClr val="0060A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b="1" kern="1200" dirty="0">
              <a:solidFill>
                <a:srgbClr val="0060AF"/>
              </a:solidFill>
            </a:rPr>
            <a:t>Mei 2019:</a:t>
          </a:r>
          <a:br>
            <a:rPr lang="en-US" sz="1200" b="1" kern="1200" dirty="0">
              <a:solidFill>
                <a:srgbClr val="0060AF"/>
              </a:solidFill>
            </a:rPr>
          </a:br>
          <a:r>
            <a:rPr lang="en-US" sz="1200" b="1" kern="1200" dirty="0">
              <a:solidFill>
                <a:srgbClr val="0060AF"/>
              </a:solidFill>
            </a:rPr>
            <a:t> </a:t>
          </a:r>
          <a:br>
            <a:rPr lang="en-US" sz="1200" b="1" kern="1200" dirty="0">
              <a:solidFill>
                <a:srgbClr val="0060AF"/>
              </a:solidFill>
            </a:rPr>
          </a:br>
          <a:r>
            <a:rPr lang="en-US" sz="1200" b="1" kern="1200" dirty="0" err="1">
              <a:solidFill>
                <a:srgbClr val="0060AF"/>
              </a:solidFill>
            </a:rPr>
            <a:t>Heropening</a:t>
          </a:r>
          <a:r>
            <a:rPr lang="en-US" sz="1200" b="1" kern="1200" dirty="0">
              <a:solidFill>
                <a:srgbClr val="0060AF"/>
              </a:solidFill>
            </a:rPr>
            <a:t> </a:t>
          </a:r>
          <a:r>
            <a:rPr lang="en-US" sz="1200" b="1" kern="1200" dirty="0" err="1">
              <a:solidFill>
                <a:srgbClr val="0060AF"/>
              </a:solidFill>
            </a:rPr>
            <a:t>pensioenoverleg</a:t>
          </a:r>
          <a:r>
            <a:rPr lang="en-US" sz="1200" b="1" kern="1200" dirty="0">
              <a:solidFill>
                <a:srgbClr val="0060AF"/>
              </a:solidFill>
            </a:rPr>
            <a:t> </a:t>
          </a:r>
          <a:endParaRPr lang="nl-NL" sz="1200" b="1" kern="1200" dirty="0">
            <a:solidFill>
              <a:srgbClr val="0060AF"/>
            </a:solidFill>
          </a:endParaRPr>
        </a:p>
      </dsp:txBody>
      <dsp:txXfrm>
        <a:off x="4328338" y="1195319"/>
        <a:ext cx="2051063" cy="787425"/>
      </dsp:txXfrm>
    </dsp:sp>
    <dsp:sp modelId="{DAC4E143-272D-4E4D-A4AA-CBE8D981D289}">
      <dsp:nvSpPr>
        <dsp:cNvPr id="0" name=""/>
        <dsp:cNvSpPr/>
      </dsp:nvSpPr>
      <dsp:spPr>
        <a:xfrm>
          <a:off x="4941427" y="267084"/>
          <a:ext cx="2818323" cy="125463"/>
        </a:xfrm>
        <a:prstGeom prst="rect">
          <a:avLst/>
        </a:prstGeom>
        <a:solidFill>
          <a:srgbClr val="F78B1F"/>
        </a:solidFill>
        <a:ln>
          <a:noFill/>
        </a:ln>
        <a:effectLst/>
      </dsp:spPr>
      <dsp:style>
        <a:lnRef idx="0">
          <a:scrgbClr r="0" g="0" b="0"/>
        </a:lnRef>
        <a:fillRef idx="1">
          <a:scrgbClr r="0" g="0" b="0"/>
        </a:fillRef>
        <a:effectRef idx="0">
          <a:scrgbClr r="0" g="0" b="0"/>
        </a:effectRef>
        <a:fontRef idx="minor">
          <a:schemeClr val="lt1"/>
        </a:fontRef>
      </dsp:style>
    </dsp:sp>
    <dsp:sp modelId="{5D9A61E2-56AC-4A29-8A30-06199D8A2ADA}">
      <dsp:nvSpPr>
        <dsp:cNvPr id="0" name=""/>
        <dsp:cNvSpPr/>
      </dsp:nvSpPr>
      <dsp:spPr>
        <a:xfrm>
          <a:off x="4365867" y="125294"/>
          <a:ext cx="1976003" cy="836421"/>
        </a:xfrm>
        <a:prstGeom prst="roundRect">
          <a:avLst>
            <a:gd name="adj" fmla="val 10000"/>
          </a:avLst>
        </a:prstGeom>
        <a:solidFill>
          <a:schemeClr val="lt1">
            <a:hueOff val="0"/>
            <a:satOff val="0"/>
            <a:lumOff val="0"/>
            <a:alphaOff val="0"/>
          </a:schemeClr>
        </a:solidFill>
        <a:ln w="12700" cap="flat" cmpd="sng" algn="ctr">
          <a:solidFill>
            <a:srgbClr val="0060A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b="1" i="0" kern="1200" dirty="0">
              <a:solidFill>
                <a:srgbClr val="0060AF"/>
              </a:solidFill>
            </a:rPr>
            <a:t>5 </a:t>
          </a:r>
          <a:r>
            <a:rPr lang="en-US" sz="1200" b="1" i="0" kern="1200" dirty="0" err="1">
              <a:solidFill>
                <a:srgbClr val="0060AF"/>
              </a:solidFill>
            </a:rPr>
            <a:t>juni</a:t>
          </a:r>
          <a:r>
            <a:rPr lang="en-US" sz="1200" b="1" i="0" kern="1200" dirty="0">
              <a:solidFill>
                <a:srgbClr val="0060AF"/>
              </a:solidFill>
            </a:rPr>
            <a:t>  2019:</a:t>
          </a:r>
          <a:br>
            <a:rPr lang="en-US" sz="1200" b="1" i="0" kern="1200" dirty="0">
              <a:solidFill>
                <a:srgbClr val="0060AF"/>
              </a:solidFill>
            </a:rPr>
          </a:br>
          <a:r>
            <a:rPr lang="en-US" sz="1200" b="1" i="0" kern="1200" dirty="0">
              <a:solidFill>
                <a:srgbClr val="0060AF"/>
              </a:solidFill>
            </a:rPr>
            <a:t> </a:t>
          </a:r>
          <a:br>
            <a:rPr lang="en-US" sz="1200" b="1" i="0" kern="1200" dirty="0">
              <a:solidFill>
                <a:srgbClr val="0060AF"/>
              </a:solidFill>
            </a:rPr>
          </a:br>
          <a:r>
            <a:rPr lang="en-US" sz="1200" b="1" i="0" kern="1200" dirty="0" err="1">
              <a:solidFill>
                <a:srgbClr val="0060AF"/>
              </a:solidFill>
            </a:rPr>
            <a:t>Presentatie</a:t>
          </a:r>
          <a:r>
            <a:rPr lang="en-US" sz="1200" b="1" i="0" kern="1200" dirty="0">
              <a:solidFill>
                <a:srgbClr val="0060AF"/>
              </a:solidFill>
            </a:rPr>
            <a:t> Principe </a:t>
          </a:r>
          <a:r>
            <a:rPr lang="en-US" sz="1200" b="1" i="0" kern="1200" dirty="0" err="1">
              <a:solidFill>
                <a:srgbClr val="0060AF"/>
              </a:solidFill>
            </a:rPr>
            <a:t>akkoord</a:t>
          </a:r>
          <a:r>
            <a:rPr lang="en-US" sz="1200" b="1" i="0" kern="1200" dirty="0">
              <a:solidFill>
                <a:srgbClr val="0060AF"/>
              </a:solidFill>
            </a:rPr>
            <a:t> </a:t>
          </a:r>
          <a:endParaRPr lang="nl-NL" sz="1200" b="1" i="0" kern="1200" dirty="0">
            <a:solidFill>
              <a:srgbClr val="0060AF"/>
            </a:solidFill>
          </a:endParaRPr>
        </a:p>
      </dsp:txBody>
      <dsp:txXfrm>
        <a:off x="4390365" y="149792"/>
        <a:ext cx="1927007" cy="787425"/>
      </dsp:txXfrm>
    </dsp:sp>
    <dsp:sp modelId="{E8612EEC-4846-4BB5-93FD-8FDE3CED7220}">
      <dsp:nvSpPr>
        <dsp:cNvPr id="0" name=""/>
        <dsp:cNvSpPr/>
      </dsp:nvSpPr>
      <dsp:spPr>
        <a:xfrm rot="5447489">
          <a:off x="7239208" y="817995"/>
          <a:ext cx="1040468" cy="125463"/>
        </a:xfrm>
        <a:prstGeom prst="rect">
          <a:avLst/>
        </a:prstGeom>
        <a:solidFill>
          <a:srgbClr val="F78B1F"/>
        </a:solidFill>
        <a:ln>
          <a:noFill/>
        </a:ln>
        <a:effectLst/>
      </dsp:spPr>
      <dsp:style>
        <a:lnRef idx="0">
          <a:scrgbClr r="0" g="0" b="0"/>
        </a:lnRef>
        <a:fillRef idx="1">
          <a:scrgbClr r="0" g="0" b="0"/>
        </a:fillRef>
        <a:effectRef idx="0">
          <a:scrgbClr r="0" g="0" b="0"/>
        </a:effectRef>
        <a:fontRef idx="minor">
          <a:schemeClr val="lt1"/>
        </a:fontRef>
      </dsp:style>
    </dsp:sp>
    <dsp:sp modelId="{9B6F10ED-268A-45A5-8A86-AB23092B8515}">
      <dsp:nvSpPr>
        <dsp:cNvPr id="0" name=""/>
        <dsp:cNvSpPr/>
      </dsp:nvSpPr>
      <dsp:spPr>
        <a:xfrm>
          <a:off x="7145819" y="125294"/>
          <a:ext cx="2066588" cy="836421"/>
        </a:xfrm>
        <a:prstGeom prst="roundRect">
          <a:avLst>
            <a:gd name="adj" fmla="val 10000"/>
          </a:avLst>
        </a:prstGeom>
        <a:solidFill>
          <a:schemeClr val="lt1">
            <a:hueOff val="0"/>
            <a:satOff val="0"/>
            <a:lumOff val="0"/>
            <a:alphaOff val="0"/>
          </a:schemeClr>
        </a:solidFill>
        <a:ln w="12700" cap="flat" cmpd="sng" algn="ctr">
          <a:solidFill>
            <a:srgbClr val="0060A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b="1" kern="1200" dirty="0">
              <a:solidFill>
                <a:srgbClr val="0060AF"/>
              </a:solidFill>
            </a:rPr>
            <a:t>12 </a:t>
          </a:r>
          <a:r>
            <a:rPr lang="en-US" sz="1200" b="1" kern="1200" dirty="0" err="1">
              <a:solidFill>
                <a:srgbClr val="0060AF"/>
              </a:solidFill>
            </a:rPr>
            <a:t>juni</a:t>
          </a:r>
          <a:r>
            <a:rPr lang="en-US" sz="1200" b="1" kern="1200" dirty="0">
              <a:solidFill>
                <a:srgbClr val="0060AF"/>
              </a:solidFill>
            </a:rPr>
            <a:t> – 15 </a:t>
          </a:r>
          <a:r>
            <a:rPr lang="en-US" sz="1200" b="1" kern="1200" dirty="0" err="1">
              <a:solidFill>
                <a:srgbClr val="0060AF"/>
              </a:solidFill>
            </a:rPr>
            <a:t>juni</a:t>
          </a:r>
          <a:r>
            <a:rPr lang="en-US" sz="1200" b="1" kern="1200" dirty="0">
              <a:solidFill>
                <a:srgbClr val="0060AF"/>
              </a:solidFill>
            </a:rPr>
            <a:t>:</a:t>
          </a:r>
          <a:br>
            <a:rPr lang="en-US" sz="1200" b="1" kern="1200" dirty="0">
              <a:solidFill>
                <a:srgbClr val="0060AF"/>
              </a:solidFill>
            </a:rPr>
          </a:br>
          <a:br>
            <a:rPr lang="en-US" sz="1200" b="1" kern="1200" dirty="0">
              <a:solidFill>
                <a:srgbClr val="0060AF"/>
              </a:solidFill>
            </a:rPr>
          </a:br>
          <a:r>
            <a:rPr lang="en-US" sz="1200" b="1" kern="1200" dirty="0" err="1">
              <a:solidFill>
                <a:srgbClr val="0060AF"/>
              </a:solidFill>
            </a:rPr>
            <a:t>Achterbanraadpleging</a:t>
          </a:r>
          <a:r>
            <a:rPr lang="en-US" sz="1200" b="1" kern="1200" dirty="0">
              <a:solidFill>
                <a:srgbClr val="0060AF"/>
              </a:solidFill>
            </a:rPr>
            <a:t> door </a:t>
          </a:r>
          <a:r>
            <a:rPr lang="en-US" sz="1200" b="1" kern="1200" dirty="0" err="1">
              <a:solidFill>
                <a:srgbClr val="0060AF"/>
              </a:solidFill>
            </a:rPr>
            <a:t>vakcentrales</a:t>
          </a:r>
          <a:endParaRPr lang="nl-NL" sz="1200" b="1" kern="1200" dirty="0">
            <a:solidFill>
              <a:srgbClr val="0060AF"/>
            </a:solidFill>
          </a:endParaRPr>
        </a:p>
      </dsp:txBody>
      <dsp:txXfrm>
        <a:off x="7170317" y="149792"/>
        <a:ext cx="2017592" cy="787425"/>
      </dsp:txXfrm>
    </dsp:sp>
    <dsp:sp modelId="{9C181A55-CC3F-4999-BB5C-0DA607B34700}">
      <dsp:nvSpPr>
        <dsp:cNvPr id="0" name=""/>
        <dsp:cNvSpPr/>
      </dsp:nvSpPr>
      <dsp:spPr>
        <a:xfrm rot="5318774">
          <a:off x="6929150" y="2155721"/>
          <a:ext cx="1687461" cy="125463"/>
        </a:xfrm>
        <a:prstGeom prst="rect">
          <a:avLst/>
        </a:prstGeom>
        <a:solidFill>
          <a:srgbClr val="F78B1F"/>
        </a:solidFill>
        <a:ln>
          <a:noFill/>
        </a:ln>
        <a:effectLst/>
      </dsp:spPr>
      <dsp:style>
        <a:lnRef idx="0">
          <a:scrgbClr r="0" g="0" b="0"/>
        </a:lnRef>
        <a:fillRef idx="1">
          <a:scrgbClr r="0" g="0" b="0"/>
        </a:fillRef>
        <a:effectRef idx="0">
          <a:scrgbClr r="0" g="0" b="0"/>
        </a:effectRef>
        <a:fontRef idx="minor">
          <a:schemeClr val="lt1"/>
        </a:fontRef>
      </dsp:style>
    </dsp:sp>
    <dsp:sp modelId="{4E74C522-4528-4FAE-8D49-DB37E87F75F7}">
      <dsp:nvSpPr>
        <dsp:cNvPr id="0" name=""/>
        <dsp:cNvSpPr/>
      </dsp:nvSpPr>
      <dsp:spPr>
        <a:xfrm>
          <a:off x="6987212" y="1170436"/>
          <a:ext cx="2355056" cy="836421"/>
        </a:xfrm>
        <a:prstGeom prst="roundRect">
          <a:avLst>
            <a:gd name="adj" fmla="val 10000"/>
          </a:avLst>
        </a:prstGeom>
        <a:solidFill>
          <a:schemeClr val="lt1">
            <a:hueOff val="0"/>
            <a:satOff val="0"/>
            <a:lumOff val="0"/>
            <a:alphaOff val="0"/>
          </a:schemeClr>
        </a:solidFill>
        <a:ln w="12700" cap="flat" cmpd="sng" algn="ctr">
          <a:solidFill>
            <a:srgbClr val="0060A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b="1" kern="1200" dirty="0">
              <a:solidFill>
                <a:srgbClr val="0060AF"/>
              </a:solidFill>
            </a:rPr>
            <a:t>18  </a:t>
          </a:r>
          <a:r>
            <a:rPr lang="en-US" sz="1200" b="1" kern="1200" dirty="0" err="1">
              <a:solidFill>
                <a:srgbClr val="0060AF"/>
              </a:solidFill>
            </a:rPr>
            <a:t>juni</a:t>
          </a:r>
          <a:r>
            <a:rPr lang="en-US" sz="1200" b="1" kern="1200" dirty="0">
              <a:solidFill>
                <a:srgbClr val="0060AF"/>
              </a:solidFill>
            </a:rPr>
            <a:t>:</a:t>
          </a:r>
          <a:br>
            <a:rPr lang="en-US" sz="1200" b="1" kern="1200" dirty="0">
              <a:solidFill>
                <a:srgbClr val="0060AF"/>
              </a:solidFill>
            </a:rPr>
          </a:br>
          <a:br>
            <a:rPr lang="en-US" sz="1200" b="1" kern="1200" dirty="0">
              <a:solidFill>
                <a:srgbClr val="0060AF"/>
              </a:solidFill>
            </a:rPr>
          </a:br>
          <a:r>
            <a:rPr lang="en-US" sz="1200" b="1" kern="1200" dirty="0" err="1">
              <a:solidFill>
                <a:srgbClr val="0060AF"/>
              </a:solidFill>
            </a:rPr>
            <a:t>Vakcentrales</a:t>
          </a:r>
          <a:r>
            <a:rPr lang="en-US" sz="1200" b="1" kern="1200" dirty="0">
              <a:solidFill>
                <a:srgbClr val="0060AF"/>
              </a:solidFill>
            </a:rPr>
            <a:t> </a:t>
          </a:r>
          <a:r>
            <a:rPr lang="en-US" sz="1200" b="1" kern="1200" dirty="0" err="1">
              <a:solidFill>
                <a:srgbClr val="0060AF"/>
              </a:solidFill>
            </a:rPr>
            <a:t>bepalen</a:t>
          </a:r>
          <a:r>
            <a:rPr lang="en-US" sz="1200" b="1" kern="1200" dirty="0">
              <a:solidFill>
                <a:srgbClr val="0060AF"/>
              </a:solidFill>
            </a:rPr>
            <a:t> </a:t>
          </a:r>
          <a:r>
            <a:rPr lang="en-US" sz="1200" b="1" kern="1200" dirty="0" err="1">
              <a:solidFill>
                <a:srgbClr val="0060AF"/>
              </a:solidFill>
            </a:rPr>
            <a:t>standpunt</a:t>
          </a:r>
          <a:endParaRPr lang="nl-NL" sz="1200" b="1" kern="1200" dirty="0">
            <a:solidFill>
              <a:srgbClr val="0060AF"/>
            </a:solidFill>
          </a:endParaRPr>
        </a:p>
      </dsp:txBody>
      <dsp:txXfrm>
        <a:off x="7011710" y="1194934"/>
        <a:ext cx="2306060" cy="787425"/>
      </dsp:txXfrm>
    </dsp:sp>
    <dsp:sp modelId="{7B39F575-24CB-469F-AE26-C4FD9CA847E0}">
      <dsp:nvSpPr>
        <dsp:cNvPr id="0" name=""/>
        <dsp:cNvSpPr/>
      </dsp:nvSpPr>
      <dsp:spPr>
        <a:xfrm>
          <a:off x="7065948" y="2215963"/>
          <a:ext cx="2285382" cy="2131511"/>
        </a:xfrm>
        <a:prstGeom prst="roundRect">
          <a:avLst>
            <a:gd name="adj" fmla="val 10000"/>
          </a:avLst>
        </a:prstGeom>
        <a:solidFill>
          <a:schemeClr val="lt1">
            <a:hueOff val="0"/>
            <a:satOff val="0"/>
            <a:lumOff val="0"/>
            <a:alphaOff val="0"/>
          </a:schemeClr>
        </a:solidFill>
        <a:ln w="12700" cap="flat" cmpd="sng" algn="ctr">
          <a:solidFill>
            <a:srgbClr val="0060A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b="1" kern="1200" dirty="0" err="1">
              <a:solidFill>
                <a:srgbClr val="0060AF"/>
              </a:solidFill>
            </a:rPr>
            <a:t>Vervolg</a:t>
          </a:r>
          <a:r>
            <a:rPr lang="en-US" sz="1200" b="1" kern="1200" dirty="0">
              <a:solidFill>
                <a:srgbClr val="0060AF"/>
              </a:solidFill>
            </a:rPr>
            <a:t>:</a:t>
          </a:r>
          <a:br>
            <a:rPr lang="en-US" sz="1200" b="1" kern="1200" dirty="0">
              <a:solidFill>
                <a:srgbClr val="0060AF"/>
              </a:solidFill>
            </a:rPr>
          </a:br>
          <a:r>
            <a:rPr lang="en-US" sz="1200" b="1" kern="1200" dirty="0">
              <a:solidFill>
                <a:srgbClr val="0060AF"/>
              </a:solidFill>
            </a:rPr>
            <a:t> </a:t>
          </a:r>
          <a:br>
            <a:rPr lang="en-US" sz="1200" b="1" kern="1200" dirty="0">
              <a:solidFill>
                <a:srgbClr val="0060AF"/>
              </a:solidFill>
            </a:rPr>
          </a:br>
          <a:r>
            <a:rPr lang="en-US" sz="1200" b="1" kern="1200" dirty="0" err="1">
              <a:solidFill>
                <a:srgbClr val="0060AF"/>
              </a:solidFill>
            </a:rPr>
            <a:t>Als</a:t>
          </a:r>
          <a:r>
            <a:rPr lang="en-US" sz="1200" b="1" kern="1200" dirty="0">
              <a:solidFill>
                <a:srgbClr val="0060AF"/>
              </a:solidFill>
            </a:rPr>
            <a:t> </a:t>
          </a:r>
          <a:r>
            <a:rPr lang="en-US" sz="1200" b="1" kern="1200" dirty="0" err="1">
              <a:solidFill>
                <a:srgbClr val="0060AF"/>
              </a:solidFill>
            </a:rPr>
            <a:t>definitief</a:t>
          </a:r>
          <a:r>
            <a:rPr lang="en-US" sz="1200" b="1" kern="1200" dirty="0">
              <a:solidFill>
                <a:srgbClr val="0060AF"/>
              </a:solidFill>
            </a:rPr>
            <a:t> </a:t>
          </a:r>
          <a:r>
            <a:rPr lang="en-US" sz="1200" b="1" kern="1200" dirty="0" err="1">
              <a:solidFill>
                <a:srgbClr val="0060AF"/>
              </a:solidFill>
            </a:rPr>
            <a:t>akkoord</a:t>
          </a:r>
          <a:r>
            <a:rPr lang="en-US" sz="1200" b="1" kern="1200" dirty="0">
              <a:solidFill>
                <a:srgbClr val="0060AF"/>
              </a:solidFill>
            </a:rPr>
            <a:t>,</a:t>
          </a:r>
          <a:br>
            <a:rPr lang="en-US" sz="1200" b="1" kern="1200" dirty="0">
              <a:solidFill>
                <a:srgbClr val="0060AF"/>
              </a:solidFill>
            </a:rPr>
          </a:br>
          <a:r>
            <a:rPr lang="en-US" sz="1200" b="1" kern="1200" dirty="0">
              <a:solidFill>
                <a:srgbClr val="0060AF"/>
              </a:solidFill>
            </a:rPr>
            <a:t> dan </a:t>
          </a:r>
          <a:r>
            <a:rPr lang="en-US" sz="1200" b="1" kern="1200" dirty="0" err="1">
              <a:solidFill>
                <a:srgbClr val="0060AF"/>
              </a:solidFill>
            </a:rPr>
            <a:t>politiebonden</a:t>
          </a:r>
          <a:r>
            <a:rPr lang="en-US" sz="1200" b="1" kern="1200" dirty="0">
              <a:solidFill>
                <a:srgbClr val="0060AF"/>
              </a:solidFill>
            </a:rPr>
            <a:t> </a:t>
          </a:r>
          <a:r>
            <a:rPr lang="en-US" sz="1200" b="1" kern="1200" dirty="0" err="1">
              <a:solidFill>
                <a:srgbClr val="0060AF"/>
              </a:solidFill>
            </a:rPr>
            <a:t>terug</a:t>
          </a:r>
          <a:r>
            <a:rPr lang="en-US" sz="1200" b="1" kern="1200" dirty="0">
              <a:solidFill>
                <a:srgbClr val="0060AF"/>
              </a:solidFill>
            </a:rPr>
            <a:t> </a:t>
          </a:r>
          <a:r>
            <a:rPr lang="en-US" sz="1200" b="1" kern="1200" dirty="0" err="1">
              <a:solidFill>
                <a:srgbClr val="0060AF"/>
              </a:solidFill>
            </a:rPr>
            <a:t>naar</a:t>
          </a:r>
          <a:r>
            <a:rPr lang="en-US" sz="1200" b="1" kern="1200" dirty="0">
              <a:solidFill>
                <a:srgbClr val="0060AF"/>
              </a:solidFill>
            </a:rPr>
            <a:t> de </a:t>
          </a:r>
          <a:r>
            <a:rPr lang="en-US" sz="1200" b="1" kern="1200" dirty="0" err="1">
              <a:solidFill>
                <a:srgbClr val="0060AF"/>
              </a:solidFill>
            </a:rPr>
            <a:t>onderhandelingstafel</a:t>
          </a:r>
          <a:r>
            <a:rPr lang="en-US" sz="1200" b="1" kern="1200" dirty="0">
              <a:solidFill>
                <a:srgbClr val="0060AF"/>
              </a:solidFill>
            </a:rPr>
            <a:t> met de </a:t>
          </a:r>
          <a:r>
            <a:rPr lang="en-US" sz="1200" b="1" kern="1200" dirty="0" err="1">
              <a:solidFill>
                <a:srgbClr val="0060AF"/>
              </a:solidFill>
            </a:rPr>
            <a:t>werkgever</a:t>
          </a:r>
          <a:r>
            <a:rPr lang="en-US" sz="1200" b="1" kern="1200" dirty="0">
              <a:solidFill>
                <a:srgbClr val="0060AF"/>
              </a:solidFill>
            </a:rPr>
            <a:t> over </a:t>
          </a:r>
          <a:r>
            <a:rPr lang="en-US" sz="1200" b="1" kern="1200" dirty="0" err="1">
              <a:solidFill>
                <a:srgbClr val="0060AF"/>
              </a:solidFill>
            </a:rPr>
            <a:t>eerder</a:t>
          </a:r>
          <a:r>
            <a:rPr lang="en-US" sz="1200" b="1" kern="1200" dirty="0">
              <a:solidFill>
                <a:srgbClr val="0060AF"/>
              </a:solidFill>
            </a:rPr>
            <a:t> </a:t>
          </a:r>
          <a:r>
            <a:rPr lang="en-US" sz="1200" b="1" kern="1200" dirty="0" err="1">
              <a:solidFill>
                <a:srgbClr val="0060AF"/>
              </a:solidFill>
            </a:rPr>
            <a:t>stoppen</a:t>
          </a:r>
          <a:r>
            <a:rPr lang="en-US" sz="1200" b="1" kern="1200" dirty="0">
              <a:solidFill>
                <a:srgbClr val="0060AF"/>
              </a:solidFill>
            </a:rPr>
            <a:t> met </a:t>
          </a:r>
          <a:r>
            <a:rPr lang="en-US" sz="1200" b="1" kern="1200" dirty="0" err="1">
              <a:solidFill>
                <a:srgbClr val="0060AF"/>
              </a:solidFill>
            </a:rPr>
            <a:t>werken</a:t>
          </a:r>
          <a:r>
            <a:rPr lang="en-US" sz="1200" b="1" kern="1200" dirty="0">
              <a:solidFill>
                <a:srgbClr val="0060AF"/>
              </a:solidFill>
            </a:rPr>
            <a:t> </a:t>
          </a:r>
          <a:endParaRPr lang="nl-NL" sz="1200" b="1" kern="1200" dirty="0">
            <a:solidFill>
              <a:srgbClr val="0060AF"/>
            </a:solidFill>
          </a:endParaRPr>
        </a:p>
      </dsp:txBody>
      <dsp:txXfrm>
        <a:off x="7128378" y="2278393"/>
        <a:ext cx="2160522" cy="2006651"/>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1" y="0"/>
            <a:ext cx="2945659" cy="49805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4" y="0"/>
            <a:ext cx="2945659" cy="498055"/>
          </a:xfrm>
          <a:prstGeom prst="rect">
            <a:avLst/>
          </a:prstGeom>
        </p:spPr>
        <p:txBody>
          <a:bodyPr vert="horz" lIns="91440" tIns="45720" rIns="91440" bIns="45720" rtlCol="0"/>
          <a:lstStyle>
            <a:lvl1pPr algn="r">
              <a:defRPr sz="1200"/>
            </a:lvl1pPr>
          </a:lstStyle>
          <a:p>
            <a:fld id="{49DF9D70-83F8-42AD-84F9-8B9D82D18034}" type="datetimeFigureOut">
              <a:rPr lang="nl-NL" smtClean="0"/>
              <a:t>13-6-2019</a:t>
            </a:fld>
            <a:endParaRPr lang="nl-NL"/>
          </a:p>
        </p:txBody>
      </p:sp>
      <p:sp>
        <p:nvSpPr>
          <p:cNvPr id="4" name="Tijdelijke aanduiding voor dia-afbeelding 3"/>
          <p:cNvSpPr>
            <a:spLocks noGrp="1" noRot="1" noChangeAspect="1"/>
          </p:cNvSpPr>
          <p:nvPr>
            <p:ph type="sldImg" idx="2"/>
          </p:nvPr>
        </p:nvSpPr>
        <p:spPr>
          <a:xfrm>
            <a:off x="425450" y="1243013"/>
            <a:ext cx="5946775" cy="334645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77195"/>
            <a:ext cx="5438140" cy="3908614"/>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1" y="9428584"/>
            <a:ext cx="2945659" cy="49805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4" y="9428584"/>
            <a:ext cx="2945659" cy="498055"/>
          </a:xfrm>
          <a:prstGeom prst="rect">
            <a:avLst/>
          </a:prstGeom>
        </p:spPr>
        <p:txBody>
          <a:bodyPr vert="horz" lIns="91440" tIns="45720" rIns="91440" bIns="45720" rtlCol="0" anchor="b"/>
          <a:lstStyle>
            <a:lvl1pPr algn="r">
              <a:defRPr sz="1200"/>
            </a:lvl1pPr>
          </a:lstStyle>
          <a:p>
            <a:fld id="{A26DACB4-A3C1-483A-B0BB-4FC78C4783FA}" type="slidenum">
              <a:rPr lang="nl-NL" smtClean="0"/>
              <a:t>‹nr.›</a:t>
            </a:fld>
            <a:endParaRPr lang="nl-NL"/>
          </a:p>
        </p:txBody>
      </p:sp>
    </p:spTree>
    <p:extLst>
      <p:ext uri="{BB962C8B-B14F-4D97-AF65-F5344CB8AC3E}">
        <p14:creationId xmlns:p14="http://schemas.microsoft.com/office/powerpoint/2010/main" val="45981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Tx/>
              <a:buChar char="-"/>
            </a:pPr>
            <a:r>
              <a:rPr lang="en-US" dirty="0"/>
              <a:t>5 </a:t>
            </a:r>
            <a:r>
              <a:rPr lang="en-US" dirty="0" err="1"/>
              <a:t>juni</a:t>
            </a:r>
            <a:r>
              <a:rPr lang="en-US" dirty="0"/>
              <a:t> </a:t>
            </a:r>
            <a:r>
              <a:rPr lang="en-US" dirty="0" err="1"/>
              <a:t>jl.</a:t>
            </a:r>
            <a:r>
              <a:rPr lang="en-US" dirty="0"/>
              <a:t> Is </a:t>
            </a:r>
            <a:r>
              <a:rPr lang="en-US" dirty="0" err="1"/>
              <a:t>er</a:t>
            </a:r>
            <a:r>
              <a:rPr lang="en-US" dirty="0"/>
              <a:t> door de </a:t>
            </a:r>
            <a:r>
              <a:rPr lang="en-US" dirty="0" err="1"/>
              <a:t>werkgevers</a:t>
            </a:r>
            <a:r>
              <a:rPr lang="en-US" dirty="0"/>
              <a:t>, </a:t>
            </a:r>
            <a:r>
              <a:rPr lang="en-US" dirty="0" err="1"/>
              <a:t>vakcentrales</a:t>
            </a:r>
            <a:r>
              <a:rPr lang="en-US" dirty="0"/>
              <a:t> en </a:t>
            </a:r>
            <a:r>
              <a:rPr lang="en-US" dirty="0" err="1"/>
              <a:t>kabinet</a:t>
            </a:r>
            <a:r>
              <a:rPr lang="en-US" dirty="0"/>
              <a:t> </a:t>
            </a:r>
            <a:r>
              <a:rPr lang="en-US" dirty="0" err="1"/>
              <a:t>een</a:t>
            </a:r>
            <a:r>
              <a:rPr lang="en-US" dirty="0"/>
              <a:t> </a:t>
            </a:r>
            <a:r>
              <a:rPr lang="en-US" dirty="0" err="1"/>
              <a:t>principe</a:t>
            </a:r>
            <a:r>
              <a:rPr lang="en-US" dirty="0"/>
              <a:t> </a:t>
            </a:r>
            <a:r>
              <a:rPr lang="en-US" dirty="0" err="1"/>
              <a:t>akkoord</a:t>
            </a:r>
            <a:r>
              <a:rPr lang="en-US" dirty="0"/>
              <a:t> </a:t>
            </a:r>
            <a:r>
              <a:rPr lang="en-US" dirty="0" err="1"/>
              <a:t>pensioen</a:t>
            </a:r>
            <a:r>
              <a:rPr lang="en-US" dirty="0"/>
              <a:t> </a:t>
            </a:r>
            <a:r>
              <a:rPr lang="en-US" dirty="0" err="1"/>
              <a:t>gesloten</a:t>
            </a:r>
            <a:r>
              <a:rPr lang="en-US" dirty="0"/>
              <a:t>. </a:t>
            </a:r>
            <a:endParaRPr lang="nl-NL" dirty="0"/>
          </a:p>
        </p:txBody>
      </p:sp>
      <p:sp>
        <p:nvSpPr>
          <p:cNvPr id="4" name="Tijdelijke aanduiding voor dianummer 3"/>
          <p:cNvSpPr>
            <a:spLocks noGrp="1"/>
          </p:cNvSpPr>
          <p:nvPr>
            <p:ph type="sldNum" sz="quarter" idx="10"/>
          </p:nvPr>
        </p:nvSpPr>
        <p:spPr/>
        <p:txBody>
          <a:bodyPr/>
          <a:lstStyle/>
          <a:p>
            <a:fld id="{A26DACB4-A3C1-483A-B0BB-4FC78C4783FA}" type="slidenum">
              <a:rPr lang="nl-NL" smtClean="0"/>
              <a:t>1</a:t>
            </a:fld>
            <a:endParaRPr lang="nl-NL"/>
          </a:p>
        </p:txBody>
      </p:sp>
    </p:spTree>
    <p:extLst>
      <p:ext uri="{BB962C8B-B14F-4D97-AF65-F5344CB8AC3E}">
        <p14:creationId xmlns:p14="http://schemas.microsoft.com/office/powerpoint/2010/main" val="26552030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12</a:t>
            </a:fld>
            <a:endParaRPr lang="nl-NL"/>
          </a:p>
        </p:txBody>
      </p:sp>
    </p:spTree>
    <p:extLst>
      <p:ext uri="{BB962C8B-B14F-4D97-AF65-F5344CB8AC3E}">
        <p14:creationId xmlns:p14="http://schemas.microsoft.com/office/powerpoint/2010/main" val="2992545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13</a:t>
            </a:fld>
            <a:endParaRPr lang="nl-NL"/>
          </a:p>
        </p:txBody>
      </p:sp>
    </p:spTree>
    <p:extLst>
      <p:ext uri="{BB962C8B-B14F-4D97-AF65-F5344CB8AC3E}">
        <p14:creationId xmlns:p14="http://schemas.microsoft.com/office/powerpoint/2010/main" val="5002087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14</a:t>
            </a:fld>
            <a:endParaRPr lang="nl-NL"/>
          </a:p>
        </p:txBody>
      </p:sp>
    </p:spTree>
    <p:extLst>
      <p:ext uri="{BB962C8B-B14F-4D97-AF65-F5344CB8AC3E}">
        <p14:creationId xmlns:p14="http://schemas.microsoft.com/office/powerpoint/2010/main" val="2046789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17</a:t>
            </a:fld>
            <a:endParaRPr lang="nl-NL"/>
          </a:p>
        </p:txBody>
      </p:sp>
    </p:spTree>
    <p:extLst>
      <p:ext uri="{BB962C8B-B14F-4D97-AF65-F5344CB8AC3E}">
        <p14:creationId xmlns:p14="http://schemas.microsoft.com/office/powerpoint/2010/main" val="35522622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18</a:t>
            </a:fld>
            <a:endParaRPr lang="nl-NL"/>
          </a:p>
        </p:txBody>
      </p:sp>
    </p:spTree>
    <p:extLst>
      <p:ext uri="{BB962C8B-B14F-4D97-AF65-F5344CB8AC3E}">
        <p14:creationId xmlns:p14="http://schemas.microsoft.com/office/powerpoint/2010/main" val="5496134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20</a:t>
            </a:fld>
            <a:endParaRPr lang="nl-NL"/>
          </a:p>
        </p:txBody>
      </p:sp>
    </p:spTree>
    <p:extLst>
      <p:ext uri="{BB962C8B-B14F-4D97-AF65-F5344CB8AC3E}">
        <p14:creationId xmlns:p14="http://schemas.microsoft.com/office/powerpoint/2010/main" val="1224841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2</a:t>
            </a:fld>
            <a:endParaRPr lang="nl-NL"/>
          </a:p>
        </p:txBody>
      </p:sp>
    </p:spTree>
    <p:extLst>
      <p:ext uri="{BB962C8B-B14F-4D97-AF65-F5344CB8AC3E}">
        <p14:creationId xmlns:p14="http://schemas.microsoft.com/office/powerpoint/2010/main" val="149935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Let op: lijn volgen </a:t>
            </a:r>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3</a:t>
            </a:fld>
            <a:endParaRPr lang="nl-NL"/>
          </a:p>
        </p:txBody>
      </p:sp>
    </p:spTree>
    <p:extLst>
      <p:ext uri="{BB962C8B-B14F-4D97-AF65-F5344CB8AC3E}">
        <p14:creationId xmlns:p14="http://schemas.microsoft.com/office/powerpoint/2010/main" val="3454504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Burgerinitiatief: </a:t>
            </a:r>
          </a:p>
          <a:p>
            <a:endParaRPr lang="nl-NL" dirty="0"/>
          </a:p>
          <a:p>
            <a:r>
              <a:rPr lang="nl-NL" sz="1200" kern="1200" dirty="0">
                <a:solidFill>
                  <a:schemeClr val="tx1"/>
                </a:solidFill>
                <a:effectLst/>
                <a:latin typeface="+mn-lt"/>
                <a:ea typeface="+mn-ea"/>
                <a:cs typeface="+mn-cs"/>
              </a:rPr>
              <a:t>Door wettelijke en fiscale drempels wordt het </a:t>
            </a:r>
            <a:r>
              <a:rPr lang="nl-NL" sz="1200" kern="1200" dirty="0" err="1">
                <a:solidFill>
                  <a:schemeClr val="tx1"/>
                </a:solidFill>
                <a:effectLst/>
                <a:latin typeface="+mn-lt"/>
                <a:ea typeface="+mn-ea"/>
                <a:cs typeface="+mn-cs"/>
              </a:rPr>
              <a:t>CAO-partijen</a:t>
            </a:r>
            <a:r>
              <a:rPr lang="nl-NL" sz="1200" kern="1200" dirty="0">
                <a:solidFill>
                  <a:schemeClr val="tx1"/>
                </a:solidFill>
                <a:effectLst/>
                <a:latin typeface="+mn-lt"/>
                <a:ea typeface="+mn-ea"/>
                <a:cs typeface="+mn-cs"/>
              </a:rPr>
              <a:t> in sectoren met een zwaar beroep onmogelijk gemaakt om afspraken te maken over vervroegd uittreden. Daar moet verandering in komen. Niet politiek Den Haag maar sectoren zélf moeten kunnen bepalen of sprake is van een zwaar beroep. Zodoende kan per sector worden bekeken of een regeling om eerder te kunnen stoppen met werken gerechtvaardigd is. Concreet zijn daarvoor de volgende vier maatregelen nodig:</a:t>
            </a:r>
          </a:p>
          <a:p>
            <a:r>
              <a:rPr lang="nl-NL" sz="1200" kern="1200" dirty="0">
                <a:solidFill>
                  <a:schemeClr val="tx1"/>
                </a:solidFill>
                <a:effectLst/>
                <a:latin typeface="+mn-lt"/>
                <a:ea typeface="+mn-ea"/>
                <a:cs typeface="+mn-cs"/>
              </a:rPr>
              <a:t>Het wettelijk mogelijk maken dat Nederlanders op meer dan één leeftijd recht kunnen krijgen op een AOW-uitkering (‘flexibele AOW’).</a:t>
            </a:r>
          </a:p>
          <a:p>
            <a:r>
              <a:rPr lang="nl-NL" sz="1200" kern="1200" dirty="0">
                <a:solidFill>
                  <a:schemeClr val="tx1"/>
                </a:solidFill>
                <a:effectLst/>
                <a:latin typeface="+mn-lt"/>
                <a:ea typeface="+mn-ea"/>
                <a:cs typeface="+mn-cs"/>
              </a:rPr>
              <a:t>Het afschaffen van de fiscale boete op vervroegde uittreding (RVU-heffing), zodat werkgevers en werknemers daarover financieel haalbare afspraken kunnen maken.</a:t>
            </a:r>
          </a:p>
          <a:p>
            <a:r>
              <a:rPr lang="nl-NL" sz="1200" kern="1200" dirty="0">
                <a:solidFill>
                  <a:schemeClr val="tx1"/>
                </a:solidFill>
                <a:effectLst/>
                <a:latin typeface="+mn-lt"/>
                <a:ea typeface="+mn-ea"/>
                <a:cs typeface="+mn-cs"/>
              </a:rPr>
              <a:t>Het uitbreiden van het aantal verlofuren dat fiscaal onbelast kan worden opgespaard (nu maximaal 50 keer het aantal werkuren per week).</a:t>
            </a:r>
          </a:p>
          <a:p>
            <a:r>
              <a:rPr lang="nl-NL" sz="1200" kern="1200" dirty="0">
                <a:solidFill>
                  <a:schemeClr val="tx1"/>
                </a:solidFill>
                <a:effectLst/>
                <a:latin typeface="+mn-lt"/>
                <a:ea typeface="+mn-ea"/>
                <a:cs typeface="+mn-cs"/>
              </a:rPr>
              <a:t>Het invoeren van een netto-netto pensioenspaarregeling die buiten de vermogensrendementsheffing valt.</a:t>
            </a:r>
          </a:p>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4</a:t>
            </a:fld>
            <a:endParaRPr lang="nl-NL"/>
          </a:p>
        </p:txBody>
      </p:sp>
    </p:spTree>
    <p:extLst>
      <p:ext uri="{BB962C8B-B14F-4D97-AF65-F5344CB8AC3E}">
        <p14:creationId xmlns:p14="http://schemas.microsoft.com/office/powerpoint/2010/main" val="208269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6</a:t>
            </a:fld>
            <a:endParaRPr lang="nl-NL"/>
          </a:p>
        </p:txBody>
      </p:sp>
    </p:spTree>
    <p:extLst>
      <p:ext uri="{BB962C8B-B14F-4D97-AF65-F5344CB8AC3E}">
        <p14:creationId xmlns:p14="http://schemas.microsoft.com/office/powerpoint/2010/main" val="485527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7</a:t>
            </a:fld>
            <a:endParaRPr lang="nl-NL"/>
          </a:p>
        </p:txBody>
      </p:sp>
    </p:spTree>
    <p:extLst>
      <p:ext uri="{BB962C8B-B14F-4D97-AF65-F5344CB8AC3E}">
        <p14:creationId xmlns:p14="http://schemas.microsoft.com/office/powerpoint/2010/main" val="3177667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8</a:t>
            </a:fld>
            <a:endParaRPr lang="nl-NL"/>
          </a:p>
        </p:txBody>
      </p:sp>
    </p:spTree>
    <p:extLst>
      <p:ext uri="{BB962C8B-B14F-4D97-AF65-F5344CB8AC3E}">
        <p14:creationId xmlns:p14="http://schemas.microsoft.com/office/powerpoint/2010/main" val="1905147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10</a:t>
            </a:fld>
            <a:endParaRPr lang="nl-NL"/>
          </a:p>
        </p:txBody>
      </p:sp>
    </p:spTree>
    <p:extLst>
      <p:ext uri="{BB962C8B-B14F-4D97-AF65-F5344CB8AC3E}">
        <p14:creationId xmlns:p14="http://schemas.microsoft.com/office/powerpoint/2010/main" val="4085133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A26DACB4-A3C1-483A-B0BB-4FC78C4783FA}" type="slidenum">
              <a:rPr lang="nl-NL" smtClean="0"/>
              <a:t>11</a:t>
            </a:fld>
            <a:endParaRPr lang="nl-NL"/>
          </a:p>
        </p:txBody>
      </p:sp>
    </p:spTree>
    <p:extLst>
      <p:ext uri="{BB962C8B-B14F-4D97-AF65-F5344CB8AC3E}">
        <p14:creationId xmlns:p14="http://schemas.microsoft.com/office/powerpoint/2010/main" val="518036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E3D3A8-9A7B-482E-ABB8-7BA8D7BA6FDF}"/>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26169C7-C9F0-4B8F-B9B7-7E1F4755B6D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11205199-8CCA-4B07-8003-A6DF9A01583B}"/>
              </a:ext>
            </a:extLst>
          </p:cNvPr>
          <p:cNvSpPr>
            <a:spLocks noGrp="1"/>
          </p:cNvSpPr>
          <p:nvPr>
            <p:ph type="dt" sz="half" idx="10"/>
          </p:nvPr>
        </p:nvSpPr>
        <p:spPr>
          <a:xfrm>
            <a:off x="838200" y="6356350"/>
            <a:ext cx="2743200" cy="365125"/>
          </a:xfrm>
          <a:prstGeom prst="rect">
            <a:avLst/>
          </a:prstGeom>
        </p:spPr>
        <p:txBody>
          <a:bodyPr/>
          <a:lstStyle/>
          <a:p>
            <a:fld id="{55DBD2F1-4C0C-4256-80BA-CD45568C2F13}" type="datetimeFigureOut">
              <a:rPr lang="nl-NL" smtClean="0"/>
              <a:t>13-6-2019</a:t>
            </a:fld>
            <a:endParaRPr lang="nl-NL"/>
          </a:p>
        </p:txBody>
      </p:sp>
      <p:sp>
        <p:nvSpPr>
          <p:cNvPr id="5" name="Tijdelijke aanduiding voor voettekst 4">
            <a:extLst>
              <a:ext uri="{FF2B5EF4-FFF2-40B4-BE49-F238E27FC236}">
                <a16:creationId xmlns:a16="http://schemas.microsoft.com/office/drawing/2014/main" id="{2A762F83-BEE3-4E39-A0D8-25BBCB00D804}"/>
              </a:ext>
            </a:extLst>
          </p:cNvPr>
          <p:cNvSpPr>
            <a:spLocks noGrp="1"/>
          </p:cNvSpPr>
          <p:nvPr>
            <p:ph type="ftr" sz="quarter" idx="11"/>
          </p:nvPr>
        </p:nvSpPr>
        <p:spPr>
          <a:xfrm>
            <a:off x="4038600" y="6356350"/>
            <a:ext cx="4114800" cy="365125"/>
          </a:xfrm>
          <a:prstGeom prst="rect">
            <a:avLst/>
          </a:prstGeom>
        </p:spPr>
        <p:txBody>
          <a:bodyPr/>
          <a:lstStyle/>
          <a:p>
            <a:endParaRPr lang="nl-NL"/>
          </a:p>
        </p:txBody>
      </p:sp>
      <p:sp>
        <p:nvSpPr>
          <p:cNvPr id="6" name="Tijdelijke aanduiding voor dianummer 5">
            <a:extLst>
              <a:ext uri="{FF2B5EF4-FFF2-40B4-BE49-F238E27FC236}">
                <a16:creationId xmlns:a16="http://schemas.microsoft.com/office/drawing/2014/main" id="{9C837111-602D-4657-8116-6F3A5099C1B7}"/>
              </a:ext>
            </a:extLst>
          </p:cNvPr>
          <p:cNvSpPr>
            <a:spLocks noGrp="1"/>
          </p:cNvSpPr>
          <p:nvPr>
            <p:ph type="sldNum" sz="quarter" idx="12"/>
          </p:nvPr>
        </p:nvSpPr>
        <p:spPr>
          <a:xfrm>
            <a:off x="8610600" y="6356350"/>
            <a:ext cx="2743200" cy="365125"/>
          </a:xfrm>
          <a:prstGeom prst="rect">
            <a:avLst/>
          </a:prstGeom>
        </p:spPr>
        <p:txBody>
          <a:bodyPr/>
          <a:lstStyle/>
          <a:p>
            <a:fld id="{91CDC405-7826-451F-AF6E-8F7A231A43F3}" type="slidenum">
              <a:rPr lang="nl-NL" smtClean="0"/>
              <a:t>‹nr.›</a:t>
            </a:fld>
            <a:endParaRPr lang="nl-NL"/>
          </a:p>
        </p:txBody>
      </p:sp>
    </p:spTree>
    <p:extLst>
      <p:ext uri="{BB962C8B-B14F-4D97-AF65-F5344CB8AC3E}">
        <p14:creationId xmlns:p14="http://schemas.microsoft.com/office/powerpoint/2010/main" val="3422813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F2AE38-86CB-4EEF-B295-42059E32CF0C}"/>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693BB6BD-77AE-411B-860F-6CEFAE073413}"/>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570C25B-719A-4F4C-8C03-ECD21AEA3700}"/>
              </a:ext>
            </a:extLst>
          </p:cNvPr>
          <p:cNvSpPr>
            <a:spLocks noGrp="1"/>
          </p:cNvSpPr>
          <p:nvPr>
            <p:ph type="dt" sz="half" idx="10"/>
          </p:nvPr>
        </p:nvSpPr>
        <p:spPr>
          <a:xfrm>
            <a:off x="838200" y="6356350"/>
            <a:ext cx="2743200" cy="365125"/>
          </a:xfrm>
          <a:prstGeom prst="rect">
            <a:avLst/>
          </a:prstGeom>
        </p:spPr>
        <p:txBody>
          <a:bodyPr/>
          <a:lstStyle/>
          <a:p>
            <a:fld id="{55DBD2F1-4C0C-4256-80BA-CD45568C2F13}" type="datetimeFigureOut">
              <a:rPr lang="nl-NL" smtClean="0"/>
              <a:t>13-6-2019</a:t>
            </a:fld>
            <a:endParaRPr lang="nl-NL"/>
          </a:p>
        </p:txBody>
      </p:sp>
      <p:sp>
        <p:nvSpPr>
          <p:cNvPr id="5" name="Tijdelijke aanduiding voor voettekst 4">
            <a:extLst>
              <a:ext uri="{FF2B5EF4-FFF2-40B4-BE49-F238E27FC236}">
                <a16:creationId xmlns:a16="http://schemas.microsoft.com/office/drawing/2014/main" id="{F92A27AC-B540-4000-BAD4-38B7EFA16776}"/>
              </a:ext>
            </a:extLst>
          </p:cNvPr>
          <p:cNvSpPr>
            <a:spLocks noGrp="1"/>
          </p:cNvSpPr>
          <p:nvPr>
            <p:ph type="ftr" sz="quarter" idx="11"/>
          </p:nvPr>
        </p:nvSpPr>
        <p:spPr>
          <a:xfrm>
            <a:off x="4038600" y="6356350"/>
            <a:ext cx="4114800" cy="365125"/>
          </a:xfrm>
          <a:prstGeom prst="rect">
            <a:avLst/>
          </a:prstGeom>
        </p:spPr>
        <p:txBody>
          <a:bodyPr/>
          <a:lstStyle/>
          <a:p>
            <a:endParaRPr lang="nl-NL"/>
          </a:p>
        </p:txBody>
      </p:sp>
      <p:sp>
        <p:nvSpPr>
          <p:cNvPr id="6" name="Tijdelijke aanduiding voor dianummer 5">
            <a:extLst>
              <a:ext uri="{FF2B5EF4-FFF2-40B4-BE49-F238E27FC236}">
                <a16:creationId xmlns:a16="http://schemas.microsoft.com/office/drawing/2014/main" id="{D08C59EE-97B8-4491-BE95-204AF7717A2C}"/>
              </a:ext>
            </a:extLst>
          </p:cNvPr>
          <p:cNvSpPr>
            <a:spLocks noGrp="1"/>
          </p:cNvSpPr>
          <p:nvPr>
            <p:ph type="sldNum" sz="quarter" idx="12"/>
          </p:nvPr>
        </p:nvSpPr>
        <p:spPr>
          <a:xfrm>
            <a:off x="8610600" y="6356350"/>
            <a:ext cx="2743200" cy="365125"/>
          </a:xfrm>
          <a:prstGeom prst="rect">
            <a:avLst/>
          </a:prstGeom>
        </p:spPr>
        <p:txBody>
          <a:bodyPr/>
          <a:lstStyle/>
          <a:p>
            <a:fld id="{91CDC405-7826-451F-AF6E-8F7A231A43F3}" type="slidenum">
              <a:rPr lang="nl-NL" smtClean="0"/>
              <a:t>‹nr.›</a:t>
            </a:fld>
            <a:endParaRPr lang="nl-NL"/>
          </a:p>
        </p:txBody>
      </p:sp>
    </p:spTree>
    <p:extLst>
      <p:ext uri="{BB962C8B-B14F-4D97-AF65-F5344CB8AC3E}">
        <p14:creationId xmlns:p14="http://schemas.microsoft.com/office/powerpoint/2010/main" val="348722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0485CFE-BD71-4050-AA7E-36BA39373635}"/>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D29C5F24-33AF-4400-B65D-71153505A229}"/>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556CAFA-E928-4384-B5D2-64846F53FC7D}"/>
              </a:ext>
            </a:extLst>
          </p:cNvPr>
          <p:cNvSpPr>
            <a:spLocks noGrp="1"/>
          </p:cNvSpPr>
          <p:nvPr>
            <p:ph type="dt" sz="half" idx="10"/>
          </p:nvPr>
        </p:nvSpPr>
        <p:spPr>
          <a:xfrm>
            <a:off x="838200" y="6356350"/>
            <a:ext cx="2743200" cy="365125"/>
          </a:xfrm>
          <a:prstGeom prst="rect">
            <a:avLst/>
          </a:prstGeom>
        </p:spPr>
        <p:txBody>
          <a:bodyPr/>
          <a:lstStyle/>
          <a:p>
            <a:fld id="{55DBD2F1-4C0C-4256-80BA-CD45568C2F13}" type="datetimeFigureOut">
              <a:rPr lang="nl-NL" smtClean="0"/>
              <a:t>13-6-2019</a:t>
            </a:fld>
            <a:endParaRPr lang="nl-NL"/>
          </a:p>
        </p:txBody>
      </p:sp>
      <p:sp>
        <p:nvSpPr>
          <p:cNvPr id="5" name="Tijdelijke aanduiding voor voettekst 4">
            <a:extLst>
              <a:ext uri="{FF2B5EF4-FFF2-40B4-BE49-F238E27FC236}">
                <a16:creationId xmlns:a16="http://schemas.microsoft.com/office/drawing/2014/main" id="{DCD42CC8-D60F-459C-A063-C559ED6AD4CD}"/>
              </a:ext>
            </a:extLst>
          </p:cNvPr>
          <p:cNvSpPr>
            <a:spLocks noGrp="1"/>
          </p:cNvSpPr>
          <p:nvPr>
            <p:ph type="ftr" sz="quarter" idx="11"/>
          </p:nvPr>
        </p:nvSpPr>
        <p:spPr>
          <a:xfrm>
            <a:off x="4038600" y="6356350"/>
            <a:ext cx="4114800" cy="365125"/>
          </a:xfrm>
          <a:prstGeom prst="rect">
            <a:avLst/>
          </a:prstGeom>
        </p:spPr>
        <p:txBody>
          <a:bodyPr/>
          <a:lstStyle/>
          <a:p>
            <a:endParaRPr lang="nl-NL"/>
          </a:p>
        </p:txBody>
      </p:sp>
      <p:sp>
        <p:nvSpPr>
          <p:cNvPr id="6" name="Tijdelijke aanduiding voor dianummer 5">
            <a:extLst>
              <a:ext uri="{FF2B5EF4-FFF2-40B4-BE49-F238E27FC236}">
                <a16:creationId xmlns:a16="http://schemas.microsoft.com/office/drawing/2014/main" id="{8C71C806-B550-4E80-AE68-D4642AB50C98}"/>
              </a:ext>
            </a:extLst>
          </p:cNvPr>
          <p:cNvSpPr>
            <a:spLocks noGrp="1"/>
          </p:cNvSpPr>
          <p:nvPr>
            <p:ph type="sldNum" sz="quarter" idx="12"/>
          </p:nvPr>
        </p:nvSpPr>
        <p:spPr>
          <a:xfrm>
            <a:off x="8610600" y="6356350"/>
            <a:ext cx="2743200" cy="365125"/>
          </a:xfrm>
          <a:prstGeom prst="rect">
            <a:avLst/>
          </a:prstGeom>
        </p:spPr>
        <p:txBody>
          <a:bodyPr/>
          <a:lstStyle/>
          <a:p>
            <a:fld id="{91CDC405-7826-451F-AF6E-8F7A231A43F3}" type="slidenum">
              <a:rPr lang="nl-NL" smtClean="0"/>
              <a:t>‹nr.›</a:t>
            </a:fld>
            <a:endParaRPr lang="nl-NL"/>
          </a:p>
        </p:txBody>
      </p:sp>
    </p:spTree>
    <p:extLst>
      <p:ext uri="{BB962C8B-B14F-4D97-AF65-F5344CB8AC3E}">
        <p14:creationId xmlns:p14="http://schemas.microsoft.com/office/powerpoint/2010/main" val="2171583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F12FF0-AA9C-4417-A0DF-05B142AE851E}"/>
              </a:ext>
            </a:extLst>
          </p:cNvPr>
          <p:cNvSpPr>
            <a:spLocks noGrp="1"/>
          </p:cNvSpPr>
          <p:nvPr>
            <p:ph type="title"/>
          </p:nvPr>
        </p:nvSpPr>
        <p:spPr/>
        <p:txBody>
          <a:bodyPr/>
          <a:lstStyle/>
          <a:p>
            <a:r>
              <a:rPr lang="nl-NL"/>
              <a:t>Klik om stijl te bewerken</a:t>
            </a:r>
          </a:p>
        </p:txBody>
      </p:sp>
    </p:spTree>
    <p:extLst>
      <p:ext uri="{BB962C8B-B14F-4D97-AF65-F5344CB8AC3E}">
        <p14:creationId xmlns:p14="http://schemas.microsoft.com/office/powerpoint/2010/main" val="445334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D501A9-DD38-45A3-9F13-74DA4318EA61}"/>
              </a:ext>
            </a:extLst>
          </p:cNvPr>
          <p:cNvSpPr>
            <a:spLocks noGrp="1"/>
          </p:cNvSpPr>
          <p:nvPr>
            <p:ph type="title"/>
          </p:nvPr>
        </p:nvSpPr>
        <p:spPr/>
        <p:txBody>
          <a:bodyPr>
            <a:normAutofit/>
          </a:bodyPr>
          <a:lstStyle>
            <a:lvl1pPr>
              <a:defRPr sz="3000" b="1" spc="300">
                <a:solidFill>
                  <a:schemeClr val="accent2"/>
                </a:solidFill>
              </a:defRPr>
            </a:lvl1pPr>
          </a:lstStyle>
          <a:p>
            <a:r>
              <a:rPr lang="nl-NL" dirty="0"/>
              <a:t>Klik om stijl te bewerken</a:t>
            </a:r>
          </a:p>
        </p:txBody>
      </p:sp>
      <p:sp>
        <p:nvSpPr>
          <p:cNvPr id="3" name="Tijdelijke aanduiding voor inhoud 2">
            <a:extLst>
              <a:ext uri="{FF2B5EF4-FFF2-40B4-BE49-F238E27FC236}">
                <a16:creationId xmlns:a16="http://schemas.microsoft.com/office/drawing/2014/main" id="{65CA1030-7885-4DF8-A37F-D47BC4925C5E}"/>
              </a:ext>
            </a:extLst>
          </p:cNvPr>
          <p:cNvSpPr>
            <a:spLocks noGrp="1"/>
          </p:cNvSpPr>
          <p:nvPr>
            <p:ph idx="1"/>
          </p:nvPr>
        </p:nvSpPr>
        <p:spPr/>
        <p:txBody>
          <a:bodyPr/>
          <a:lstStyle>
            <a:lvl1pPr>
              <a:defRPr sz="2000"/>
            </a:lvl1pPr>
            <a:lvl2pPr>
              <a:defRPr sz="1800"/>
            </a:lvl2pPr>
            <a:lvl3pPr>
              <a:defRPr sz="1600"/>
            </a:lvl3pPr>
            <a:lvl4pPr>
              <a:defRPr sz="1400"/>
            </a:lvl4pPr>
            <a:lvl5pPr>
              <a:defRPr sz="1400"/>
            </a:lvl5pPr>
          </a:lstStyle>
          <a:p>
            <a:pPr lvl="0"/>
            <a:r>
              <a:rPr lang="nl-NL" dirty="0"/>
              <a:t>Tekststijl van het model bewerken</a:t>
            </a:r>
          </a:p>
          <a:p>
            <a:pPr lvl="1"/>
            <a:r>
              <a:rPr lang="nl-NL" dirty="0"/>
              <a:t>Tweede niveau</a:t>
            </a:r>
          </a:p>
          <a:p>
            <a:pPr lvl="2"/>
            <a:r>
              <a:rPr lang="nl-NL" dirty="0"/>
              <a:t>Derde nieuwe</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711D8E45-B74D-41F8-B406-E13AC6906068}"/>
              </a:ext>
            </a:extLst>
          </p:cNvPr>
          <p:cNvSpPr>
            <a:spLocks noGrp="1"/>
          </p:cNvSpPr>
          <p:nvPr>
            <p:ph type="dt" sz="half" idx="10"/>
          </p:nvPr>
        </p:nvSpPr>
        <p:spPr>
          <a:xfrm>
            <a:off x="838200" y="6356350"/>
            <a:ext cx="2743200" cy="365125"/>
          </a:xfrm>
          <a:prstGeom prst="rect">
            <a:avLst/>
          </a:prstGeom>
        </p:spPr>
        <p:txBody>
          <a:bodyPr/>
          <a:lstStyle/>
          <a:p>
            <a:fld id="{55DBD2F1-4C0C-4256-80BA-CD45568C2F13}" type="datetimeFigureOut">
              <a:rPr lang="nl-NL" smtClean="0"/>
              <a:t>13-6-2019</a:t>
            </a:fld>
            <a:endParaRPr lang="nl-NL"/>
          </a:p>
        </p:txBody>
      </p:sp>
      <p:sp>
        <p:nvSpPr>
          <p:cNvPr id="5" name="Tijdelijke aanduiding voor voettekst 4">
            <a:extLst>
              <a:ext uri="{FF2B5EF4-FFF2-40B4-BE49-F238E27FC236}">
                <a16:creationId xmlns:a16="http://schemas.microsoft.com/office/drawing/2014/main" id="{462402D6-62A2-4C5B-B492-71BE33134BF9}"/>
              </a:ext>
            </a:extLst>
          </p:cNvPr>
          <p:cNvSpPr>
            <a:spLocks noGrp="1"/>
          </p:cNvSpPr>
          <p:nvPr>
            <p:ph type="ftr" sz="quarter" idx="11"/>
          </p:nvPr>
        </p:nvSpPr>
        <p:spPr>
          <a:xfrm>
            <a:off x="4038600" y="6356350"/>
            <a:ext cx="4114800" cy="365125"/>
          </a:xfrm>
          <a:prstGeom prst="rect">
            <a:avLst/>
          </a:prstGeom>
        </p:spPr>
        <p:txBody>
          <a:bodyPr/>
          <a:lstStyle/>
          <a:p>
            <a:endParaRPr lang="nl-NL"/>
          </a:p>
        </p:txBody>
      </p:sp>
      <p:sp>
        <p:nvSpPr>
          <p:cNvPr id="6" name="Tijdelijke aanduiding voor dianummer 5">
            <a:extLst>
              <a:ext uri="{FF2B5EF4-FFF2-40B4-BE49-F238E27FC236}">
                <a16:creationId xmlns:a16="http://schemas.microsoft.com/office/drawing/2014/main" id="{A080BCAD-9FDA-4F22-81A2-46B5F12A205D}"/>
              </a:ext>
            </a:extLst>
          </p:cNvPr>
          <p:cNvSpPr>
            <a:spLocks noGrp="1"/>
          </p:cNvSpPr>
          <p:nvPr>
            <p:ph type="sldNum" sz="quarter" idx="12"/>
          </p:nvPr>
        </p:nvSpPr>
        <p:spPr>
          <a:xfrm>
            <a:off x="8610600" y="6356350"/>
            <a:ext cx="2743200" cy="365125"/>
          </a:xfrm>
          <a:prstGeom prst="rect">
            <a:avLst/>
          </a:prstGeom>
        </p:spPr>
        <p:txBody>
          <a:bodyPr/>
          <a:lstStyle/>
          <a:p>
            <a:fld id="{91CDC405-7826-451F-AF6E-8F7A231A43F3}" type="slidenum">
              <a:rPr lang="nl-NL" smtClean="0"/>
              <a:t>‹nr.›</a:t>
            </a:fld>
            <a:endParaRPr lang="nl-NL"/>
          </a:p>
        </p:txBody>
      </p:sp>
    </p:spTree>
    <p:extLst>
      <p:ext uri="{BB962C8B-B14F-4D97-AF65-F5344CB8AC3E}">
        <p14:creationId xmlns:p14="http://schemas.microsoft.com/office/powerpoint/2010/main" val="1310367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E3409E-5C75-44B4-B20D-2D7DCAD0D031}"/>
              </a:ext>
            </a:extLst>
          </p:cNvPr>
          <p:cNvSpPr>
            <a:spLocks noGrp="1"/>
          </p:cNvSpPr>
          <p:nvPr>
            <p:ph type="title"/>
          </p:nvPr>
        </p:nvSpPr>
        <p:spPr>
          <a:xfrm>
            <a:off x="831850" y="1709738"/>
            <a:ext cx="10515600" cy="2852737"/>
          </a:xfrm>
        </p:spPr>
        <p:txBody>
          <a:bodyPr anchor="b"/>
          <a:lstStyle>
            <a:lvl1pPr>
              <a:defRPr sz="6000"/>
            </a:lvl1pPr>
          </a:lstStyle>
          <a:p>
            <a:r>
              <a:rPr lang="nl-NL" dirty="0"/>
              <a:t>Klik om stijl te bewerken</a:t>
            </a:r>
          </a:p>
        </p:txBody>
      </p:sp>
      <p:sp>
        <p:nvSpPr>
          <p:cNvPr id="3" name="Tijdelijke aanduiding voor tekst 2">
            <a:extLst>
              <a:ext uri="{FF2B5EF4-FFF2-40B4-BE49-F238E27FC236}">
                <a16:creationId xmlns:a16="http://schemas.microsoft.com/office/drawing/2014/main" id="{9928DCBF-A770-4BFE-B7CE-1EEA4AA2AD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dirty="0"/>
              <a:t>Tekststijl van het model bewerken</a:t>
            </a:r>
          </a:p>
        </p:txBody>
      </p:sp>
      <p:sp>
        <p:nvSpPr>
          <p:cNvPr id="4" name="Tijdelijke aanduiding voor datum 3">
            <a:extLst>
              <a:ext uri="{FF2B5EF4-FFF2-40B4-BE49-F238E27FC236}">
                <a16:creationId xmlns:a16="http://schemas.microsoft.com/office/drawing/2014/main" id="{73C346B5-E5D6-4256-827C-E10F2F654498}"/>
              </a:ext>
            </a:extLst>
          </p:cNvPr>
          <p:cNvSpPr>
            <a:spLocks noGrp="1"/>
          </p:cNvSpPr>
          <p:nvPr>
            <p:ph type="dt" sz="half" idx="10"/>
          </p:nvPr>
        </p:nvSpPr>
        <p:spPr>
          <a:xfrm>
            <a:off x="838200" y="6356350"/>
            <a:ext cx="2743200" cy="365125"/>
          </a:xfrm>
          <a:prstGeom prst="rect">
            <a:avLst/>
          </a:prstGeom>
        </p:spPr>
        <p:txBody>
          <a:bodyPr/>
          <a:lstStyle/>
          <a:p>
            <a:fld id="{55DBD2F1-4C0C-4256-80BA-CD45568C2F13}" type="datetimeFigureOut">
              <a:rPr lang="nl-NL" smtClean="0"/>
              <a:t>13-6-2019</a:t>
            </a:fld>
            <a:endParaRPr lang="nl-NL"/>
          </a:p>
        </p:txBody>
      </p:sp>
      <p:sp>
        <p:nvSpPr>
          <p:cNvPr id="5" name="Tijdelijke aanduiding voor voettekst 4">
            <a:extLst>
              <a:ext uri="{FF2B5EF4-FFF2-40B4-BE49-F238E27FC236}">
                <a16:creationId xmlns:a16="http://schemas.microsoft.com/office/drawing/2014/main" id="{00705E7E-ED3E-4D86-98B5-4A9022997B6E}"/>
              </a:ext>
            </a:extLst>
          </p:cNvPr>
          <p:cNvSpPr>
            <a:spLocks noGrp="1"/>
          </p:cNvSpPr>
          <p:nvPr>
            <p:ph type="ftr" sz="quarter" idx="11"/>
          </p:nvPr>
        </p:nvSpPr>
        <p:spPr>
          <a:xfrm>
            <a:off x="4038600" y="6356350"/>
            <a:ext cx="4114800" cy="365125"/>
          </a:xfrm>
          <a:prstGeom prst="rect">
            <a:avLst/>
          </a:prstGeom>
        </p:spPr>
        <p:txBody>
          <a:bodyPr/>
          <a:lstStyle/>
          <a:p>
            <a:endParaRPr lang="nl-NL"/>
          </a:p>
        </p:txBody>
      </p:sp>
      <p:sp>
        <p:nvSpPr>
          <p:cNvPr id="6" name="Tijdelijke aanduiding voor dianummer 5">
            <a:extLst>
              <a:ext uri="{FF2B5EF4-FFF2-40B4-BE49-F238E27FC236}">
                <a16:creationId xmlns:a16="http://schemas.microsoft.com/office/drawing/2014/main" id="{6E010D89-5A8F-426E-832D-5E0C5045358B}"/>
              </a:ext>
            </a:extLst>
          </p:cNvPr>
          <p:cNvSpPr>
            <a:spLocks noGrp="1"/>
          </p:cNvSpPr>
          <p:nvPr>
            <p:ph type="sldNum" sz="quarter" idx="12"/>
          </p:nvPr>
        </p:nvSpPr>
        <p:spPr>
          <a:xfrm>
            <a:off x="8610600" y="6356350"/>
            <a:ext cx="2743200" cy="365125"/>
          </a:xfrm>
          <a:prstGeom prst="rect">
            <a:avLst/>
          </a:prstGeom>
        </p:spPr>
        <p:txBody>
          <a:bodyPr/>
          <a:lstStyle/>
          <a:p>
            <a:fld id="{91CDC405-7826-451F-AF6E-8F7A231A43F3}" type="slidenum">
              <a:rPr lang="nl-NL" smtClean="0"/>
              <a:t>‹nr.›</a:t>
            </a:fld>
            <a:endParaRPr lang="nl-NL"/>
          </a:p>
        </p:txBody>
      </p:sp>
    </p:spTree>
    <p:extLst>
      <p:ext uri="{BB962C8B-B14F-4D97-AF65-F5344CB8AC3E}">
        <p14:creationId xmlns:p14="http://schemas.microsoft.com/office/powerpoint/2010/main" val="2554837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F208B0-9E9B-4C93-81E5-6E23213F81D5}"/>
              </a:ext>
            </a:extLst>
          </p:cNvPr>
          <p:cNvSpPr>
            <a:spLocks noGrp="1"/>
          </p:cNvSpPr>
          <p:nvPr>
            <p:ph type="title"/>
          </p:nvPr>
        </p:nvSpPr>
        <p:spPr/>
        <p:txBody>
          <a:bodyPr>
            <a:normAutofit/>
          </a:bodyPr>
          <a:lstStyle>
            <a:lvl1pPr>
              <a:defRPr sz="3000" b="1" spc="300">
                <a:solidFill>
                  <a:schemeClr val="accent2"/>
                </a:solidFill>
              </a:defRPr>
            </a:lvl1pPr>
          </a:lstStyle>
          <a:p>
            <a:r>
              <a:rPr lang="nl-NL" dirty="0"/>
              <a:t>Klik om stijl te bewerken</a:t>
            </a:r>
          </a:p>
        </p:txBody>
      </p:sp>
      <p:sp>
        <p:nvSpPr>
          <p:cNvPr id="3" name="Tijdelijke aanduiding voor inhoud 2">
            <a:extLst>
              <a:ext uri="{FF2B5EF4-FFF2-40B4-BE49-F238E27FC236}">
                <a16:creationId xmlns:a16="http://schemas.microsoft.com/office/drawing/2014/main" id="{5305723A-4419-4ECF-BBEC-600C6644F2A3}"/>
              </a:ext>
            </a:extLst>
          </p:cNvPr>
          <p:cNvSpPr>
            <a:spLocks noGrp="1"/>
          </p:cNvSpPr>
          <p:nvPr>
            <p:ph sz="half" idx="1"/>
          </p:nvPr>
        </p:nvSpPr>
        <p:spPr>
          <a:xfrm>
            <a:off x="838200" y="1825625"/>
            <a:ext cx="5181600" cy="4351338"/>
          </a:xfrm>
        </p:spPr>
        <p:txBody>
          <a:bodyPr/>
          <a:lstStyle>
            <a:lvl1pPr>
              <a:defRPr sz="2000"/>
            </a:lvl1pPr>
            <a:lvl2pPr>
              <a:defRPr sz="1800"/>
            </a:lvl2pPr>
            <a:lvl3pPr>
              <a:defRPr sz="1600"/>
            </a:lvl3pPr>
            <a:lvl4pPr>
              <a:defRPr sz="1400"/>
            </a:lvl4pPr>
            <a:lvl5pPr>
              <a:defRPr sz="1400"/>
            </a:lvl5p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a:extLst>
              <a:ext uri="{FF2B5EF4-FFF2-40B4-BE49-F238E27FC236}">
                <a16:creationId xmlns:a16="http://schemas.microsoft.com/office/drawing/2014/main" id="{E008247B-4A5B-441A-8570-8D731BA22E7A}"/>
              </a:ext>
            </a:extLst>
          </p:cNvPr>
          <p:cNvSpPr>
            <a:spLocks noGrp="1"/>
          </p:cNvSpPr>
          <p:nvPr>
            <p:ph sz="half" idx="2"/>
          </p:nvPr>
        </p:nvSpPr>
        <p:spPr>
          <a:xfrm>
            <a:off x="6172200" y="1825625"/>
            <a:ext cx="5181600" cy="4351338"/>
          </a:xfrm>
        </p:spPr>
        <p:txBody>
          <a:bodyPr/>
          <a:lstStyle>
            <a:lvl1pPr>
              <a:defRPr sz="2000"/>
            </a:lvl1pPr>
            <a:lvl2pPr>
              <a:defRPr sz="1800"/>
            </a:lvl2pPr>
            <a:lvl3pPr>
              <a:defRPr sz="1600"/>
            </a:lvl3pPr>
            <a:lvl4pPr>
              <a:defRPr sz="1400"/>
            </a:lvl4pPr>
            <a:lvl5pPr>
              <a:defRPr sz="1400"/>
            </a:lvl5p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a:extLst>
              <a:ext uri="{FF2B5EF4-FFF2-40B4-BE49-F238E27FC236}">
                <a16:creationId xmlns:a16="http://schemas.microsoft.com/office/drawing/2014/main" id="{E848AF69-D244-4FB8-B2FB-7D1DB1172D00}"/>
              </a:ext>
            </a:extLst>
          </p:cNvPr>
          <p:cNvSpPr>
            <a:spLocks noGrp="1"/>
          </p:cNvSpPr>
          <p:nvPr>
            <p:ph type="dt" sz="half" idx="10"/>
          </p:nvPr>
        </p:nvSpPr>
        <p:spPr>
          <a:xfrm>
            <a:off x="838200" y="6356350"/>
            <a:ext cx="2743200" cy="365125"/>
          </a:xfrm>
          <a:prstGeom prst="rect">
            <a:avLst/>
          </a:prstGeom>
        </p:spPr>
        <p:txBody>
          <a:bodyPr/>
          <a:lstStyle/>
          <a:p>
            <a:fld id="{55DBD2F1-4C0C-4256-80BA-CD45568C2F13}" type="datetimeFigureOut">
              <a:rPr lang="nl-NL" smtClean="0"/>
              <a:t>13-6-2019</a:t>
            </a:fld>
            <a:endParaRPr lang="nl-NL"/>
          </a:p>
        </p:txBody>
      </p:sp>
      <p:sp>
        <p:nvSpPr>
          <p:cNvPr id="6" name="Tijdelijke aanduiding voor voettekst 5">
            <a:extLst>
              <a:ext uri="{FF2B5EF4-FFF2-40B4-BE49-F238E27FC236}">
                <a16:creationId xmlns:a16="http://schemas.microsoft.com/office/drawing/2014/main" id="{3749C3A2-5DFC-4220-BBB1-1C5924BBF1F4}"/>
              </a:ext>
            </a:extLst>
          </p:cNvPr>
          <p:cNvSpPr>
            <a:spLocks noGrp="1"/>
          </p:cNvSpPr>
          <p:nvPr>
            <p:ph type="ftr" sz="quarter" idx="11"/>
          </p:nvPr>
        </p:nvSpPr>
        <p:spPr>
          <a:xfrm>
            <a:off x="4038600" y="6356350"/>
            <a:ext cx="4114800" cy="365125"/>
          </a:xfrm>
          <a:prstGeom prst="rect">
            <a:avLst/>
          </a:prstGeom>
        </p:spPr>
        <p:txBody>
          <a:bodyPr/>
          <a:lstStyle/>
          <a:p>
            <a:endParaRPr lang="nl-NL"/>
          </a:p>
        </p:txBody>
      </p:sp>
      <p:sp>
        <p:nvSpPr>
          <p:cNvPr id="7" name="Tijdelijke aanduiding voor dianummer 6">
            <a:extLst>
              <a:ext uri="{FF2B5EF4-FFF2-40B4-BE49-F238E27FC236}">
                <a16:creationId xmlns:a16="http://schemas.microsoft.com/office/drawing/2014/main" id="{17E56F51-778F-4A36-8998-2DBC001C8E99}"/>
              </a:ext>
            </a:extLst>
          </p:cNvPr>
          <p:cNvSpPr>
            <a:spLocks noGrp="1"/>
          </p:cNvSpPr>
          <p:nvPr>
            <p:ph type="sldNum" sz="quarter" idx="12"/>
          </p:nvPr>
        </p:nvSpPr>
        <p:spPr>
          <a:xfrm>
            <a:off x="8610600" y="6356350"/>
            <a:ext cx="2743200" cy="365125"/>
          </a:xfrm>
          <a:prstGeom prst="rect">
            <a:avLst/>
          </a:prstGeom>
        </p:spPr>
        <p:txBody>
          <a:bodyPr/>
          <a:lstStyle/>
          <a:p>
            <a:fld id="{91CDC405-7826-451F-AF6E-8F7A231A43F3}" type="slidenum">
              <a:rPr lang="nl-NL" smtClean="0"/>
              <a:t>‹nr.›</a:t>
            </a:fld>
            <a:endParaRPr lang="nl-NL"/>
          </a:p>
        </p:txBody>
      </p:sp>
    </p:spTree>
    <p:extLst>
      <p:ext uri="{BB962C8B-B14F-4D97-AF65-F5344CB8AC3E}">
        <p14:creationId xmlns:p14="http://schemas.microsoft.com/office/powerpoint/2010/main" val="1547928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28BD32-AD79-424F-8699-01EE31271AFD}"/>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1217BE2-F1A6-46F4-A213-E5162B8EAD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6F08D122-EC72-4034-B302-FF5A70C2654A}"/>
              </a:ext>
            </a:extLst>
          </p:cNvPr>
          <p:cNvSpPr>
            <a:spLocks noGrp="1"/>
          </p:cNvSpPr>
          <p:nvPr>
            <p:ph sz="half" idx="2"/>
          </p:nvPr>
        </p:nvSpPr>
        <p:spPr>
          <a:xfrm>
            <a:off x="839788" y="2505075"/>
            <a:ext cx="5157787" cy="3684588"/>
          </a:xfrm>
        </p:spPr>
        <p:txBody>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tekst 4">
            <a:extLst>
              <a:ext uri="{FF2B5EF4-FFF2-40B4-BE49-F238E27FC236}">
                <a16:creationId xmlns:a16="http://schemas.microsoft.com/office/drawing/2014/main" id="{73DD70F7-CAB0-436B-B54E-67D8373B47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a:t>Tekststijl van het model bewerken</a:t>
            </a:r>
          </a:p>
        </p:txBody>
      </p:sp>
      <p:sp>
        <p:nvSpPr>
          <p:cNvPr id="6" name="Tijdelijke aanduiding voor inhoud 5">
            <a:extLst>
              <a:ext uri="{FF2B5EF4-FFF2-40B4-BE49-F238E27FC236}">
                <a16:creationId xmlns:a16="http://schemas.microsoft.com/office/drawing/2014/main" id="{BBAD04A2-51CE-402C-8383-338DD38EB44B}"/>
              </a:ext>
            </a:extLst>
          </p:cNvPr>
          <p:cNvSpPr>
            <a:spLocks noGrp="1"/>
          </p:cNvSpPr>
          <p:nvPr>
            <p:ph sz="quarter" idx="4"/>
          </p:nvPr>
        </p:nvSpPr>
        <p:spPr>
          <a:xfrm>
            <a:off x="6172200" y="2505075"/>
            <a:ext cx="5183188" cy="3684588"/>
          </a:xfrm>
        </p:spPr>
        <p:txBody>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datum 6">
            <a:extLst>
              <a:ext uri="{FF2B5EF4-FFF2-40B4-BE49-F238E27FC236}">
                <a16:creationId xmlns:a16="http://schemas.microsoft.com/office/drawing/2014/main" id="{776DE31D-5FCD-4C4C-9DB7-6085D24919EE}"/>
              </a:ext>
            </a:extLst>
          </p:cNvPr>
          <p:cNvSpPr>
            <a:spLocks noGrp="1"/>
          </p:cNvSpPr>
          <p:nvPr>
            <p:ph type="dt" sz="half" idx="10"/>
          </p:nvPr>
        </p:nvSpPr>
        <p:spPr>
          <a:xfrm>
            <a:off x="838200" y="6356350"/>
            <a:ext cx="2743200" cy="365125"/>
          </a:xfrm>
          <a:prstGeom prst="rect">
            <a:avLst/>
          </a:prstGeom>
        </p:spPr>
        <p:txBody>
          <a:bodyPr/>
          <a:lstStyle/>
          <a:p>
            <a:fld id="{55DBD2F1-4C0C-4256-80BA-CD45568C2F13}" type="datetimeFigureOut">
              <a:rPr lang="nl-NL" smtClean="0"/>
              <a:t>13-6-2019</a:t>
            </a:fld>
            <a:endParaRPr lang="nl-NL"/>
          </a:p>
        </p:txBody>
      </p:sp>
      <p:sp>
        <p:nvSpPr>
          <p:cNvPr id="8" name="Tijdelijke aanduiding voor voettekst 7">
            <a:extLst>
              <a:ext uri="{FF2B5EF4-FFF2-40B4-BE49-F238E27FC236}">
                <a16:creationId xmlns:a16="http://schemas.microsoft.com/office/drawing/2014/main" id="{A75746A3-E779-465A-B7BC-6E9235C5FC30}"/>
              </a:ext>
            </a:extLst>
          </p:cNvPr>
          <p:cNvSpPr>
            <a:spLocks noGrp="1"/>
          </p:cNvSpPr>
          <p:nvPr>
            <p:ph type="ftr" sz="quarter" idx="11"/>
          </p:nvPr>
        </p:nvSpPr>
        <p:spPr>
          <a:xfrm>
            <a:off x="4038600" y="6356350"/>
            <a:ext cx="4114800" cy="365125"/>
          </a:xfrm>
          <a:prstGeom prst="rect">
            <a:avLst/>
          </a:prstGeom>
        </p:spPr>
        <p:txBody>
          <a:bodyPr/>
          <a:lstStyle/>
          <a:p>
            <a:endParaRPr lang="nl-NL"/>
          </a:p>
        </p:txBody>
      </p:sp>
      <p:sp>
        <p:nvSpPr>
          <p:cNvPr id="9" name="Tijdelijke aanduiding voor dianummer 8">
            <a:extLst>
              <a:ext uri="{FF2B5EF4-FFF2-40B4-BE49-F238E27FC236}">
                <a16:creationId xmlns:a16="http://schemas.microsoft.com/office/drawing/2014/main" id="{1A05B535-A30D-428C-8CC0-3700036463E6}"/>
              </a:ext>
            </a:extLst>
          </p:cNvPr>
          <p:cNvSpPr>
            <a:spLocks noGrp="1"/>
          </p:cNvSpPr>
          <p:nvPr>
            <p:ph type="sldNum" sz="quarter" idx="12"/>
          </p:nvPr>
        </p:nvSpPr>
        <p:spPr>
          <a:xfrm>
            <a:off x="8610600" y="6356350"/>
            <a:ext cx="2743200" cy="365125"/>
          </a:xfrm>
          <a:prstGeom prst="rect">
            <a:avLst/>
          </a:prstGeom>
        </p:spPr>
        <p:txBody>
          <a:bodyPr/>
          <a:lstStyle/>
          <a:p>
            <a:fld id="{91CDC405-7826-451F-AF6E-8F7A231A43F3}" type="slidenum">
              <a:rPr lang="nl-NL" smtClean="0"/>
              <a:t>‹nr.›</a:t>
            </a:fld>
            <a:endParaRPr lang="nl-NL"/>
          </a:p>
        </p:txBody>
      </p:sp>
    </p:spTree>
    <p:extLst>
      <p:ext uri="{BB962C8B-B14F-4D97-AF65-F5344CB8AC3E}">
        <p14:creationId xmlns:p14="http://schemas.microsoft.com/office/powerpoint/2010/main" val="3094850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914C0F-ADA8-4A57-B1CB-2A45BBA7C96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3C5CFD03-EC7B-41C2-B83E-EFDA292D9588}"/>
              </a:ext>
            </a:extLst>
          </p:cNvPr>
          <p:cNvSpPr>
            <a:spLocks noGrp="1"/>
          </p:cNvSpPr>
          <p:nvPr>
            <p:ph type="dt" sz="half" idx="10"/>
          </p:nvPr>
        </p:nvSpPr>
        <p:spPr>
          <a:xfrm>
            <a:off x="838200" y="6356350"/>
            <a:ext cx="2743200" cy="365125"/>
          </a:xfrm>
          <a:prstGeom prst="rect">
            <a:avLst/>
          </a:prstGeom>
        </p:spPr>
        <p:txBody>
          <a:bodyPr/>
          <a:lstStyle/>
          <a:p>
            <a:fld id="{55DBD2F1-4C0C-4256-80BA-CD45568C2F13}" type="datetimeFigureOut">
              <a:rPr lang="nl-NL" smtClean="0"/>
              <a:t>13-6-2019</a:t>
            </a:fld>
            <a:endParaRPr lang="nl-NL"/>
          </a:p>
        </p:txBody>
      </p:sp>
      <p:sp>
        <p:nvSpPr>
          <p:cNvPr id="4" name="Tijdelijke aanduiding voor voettekst 3">
            <a:extLst>
              <a:ext uri="{FF2B5EF4-FFF2-40B4-BE49-F238E27FC236}">
                <a16:creationId xmlns:a16="http://schemas.microsoft.com/office/drawing/2014/main" id="{11A25DE4-1E77-41D4-8659-4FE35D07B4B1}"/>
              </a:ext>
            </a:extLst>
          </p:cNvPr>
          <p:cNvSpPr>
            <a:spLocks noGrp="1"/>
          </p:cNvSpPr>
          <p:nvPr>
            <p:ph type="ftr" sz="quarter" idx="11"/>
          </p:nvPr>
        </p:nvSpPr>
        <p:spPr>
          <a:xfrm>
            <a:off x="4038600" y="6356350"/>
            <a:ext cx="4114800" cy="365125"/>
          </a:xfrm>
          <a:prstGeom prst="rect">
            <a:avLst/>
          </a:prstGeom>
        </p:spPr>
        <p:txBody>
          <a:bodyPr/>
          <a:lstStyle/>
          <a:p>
            <a:endParaRPr lang="nl-NL"/>
          </a:p>
        </p:txBody>
      </p:sp>
      <p:sp>
        <p:nvSpPr>
          <p:cNvPr id="5" name="Tijdelijke aanduiding voor dianummer 4">
            <a:extLst>
              <a:ext uri="{FF2B5EF4-FFF2-40B4-BE49-F238E27FC236}">
                <a16:creationId xmlns:a16="http://schemas.microsoft.com/office/drawing/2014/main" id="{333DEC72-BBCE-4D84-8B0D-6112ECC345A4}"/>
              </a:ext>
            </a:extLst>
          </p:cNvPr>
          <p:cNvSpPr>
            <a:spLocks noGrp="1"/>
          </p:cNvSpPr>
          <p:nvPr>
            <p:ph type="sldNum" sz="quarter" idx="12"/>
          </p:nvPr>
        </p:nvSpPr>
        <p:spPr>
          <a:xfrm>
            <a:off x="8610600" y="6356350"/>
            <a:ext cx="2743200" cy="365125"/>
          </a:xfrm>
          <a:prstGeom prst="rect">
            <a:avLst/>
          </a:prstGeom>
        </p:spPr>
        <p:txBody>
          <a:bodyPr/>
          <a:lstStyle/>
          <a:p>
            <a:fld id="{91CDC405-7826-451F-AF6E-8F7A231A43F3}" type="slidenum">
              <a:rPr lang="nl-NL" smtClean="0"/>
              <a:t>‹nr.›</a:t>
            </a:fld>
            <a:endParaRPr lang="nl-NL"/>
          </a:p>
        </p:txBody>
      </p:sp>
    </p:spTree>
    <p:extLst>
      <p:ext uri="{BB962C8B-B14F-4D97-AF65-F5344CB8AC3E}">
        <p14:creationId xmlns:p14="http://schemas.microsoft.com/office/powerpoint/2010/main" val="2929151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FEFF480-AC6D-4270-BDB5-D2EC44BBA005}"/>
              </a:ext>
            </a:extLst>
          </p:cNvPr>
          <p:cNvSpPr>
            <a:spLocks noGrp="1"/>
          </p:cNvSpPr>
          <p:nvPr>
            <p:ph type="dt" sz="half" idx="10"/>
          </p:nvPr>
        </p:nvSpPr>
        <p:spPr>
          <a:xfrm>
            <a:off x="838200" y="6356350"/>
            <a:ext cx="2743200" cy="365125"/>
          </a:xfrm>
          <a:prstGeom prst="rect">
            <a:avLst/>
          </a:prstGeom>
        </p:spPr>
        <p:txBody>
          <a:bodyPr/>
          <a:lstStyle/>
          <a:p>
            <a:fld id="{55DBD2F1-4C0C-4256-80BA-CD45568C2F13}" type="datetimeFigureOut">
              <a:rPr lang="nl-NL" smtClean="0"/>
              <a:t>13-6-2019</a:t>
            </a:fld>
            <a:endParaRPr lang="nl-NL"/>
          </a:p>
        </p:txBody>
      </p:sp>
      <p:sp>
        <p:nvSpPr>
          <p:cNvPr id="3" name="Tijdelijke aanduiding voor voettekst 2">
            <a:extLst>
              <a:ext uri="{FF2B5EF4-FFF2-40B4-BE49-F238E27FC236}">
                <a16:creationId xmlns:a16="http://schemas.microsoft.com/office/drawing/2014/main" id="{4EB17B00-04F0-44F0-B2CF-CEB16914AF3F}"/>
              </a:ext>
            </a:extLst>
          </p:cNvPr>
          <p:cNvSpPr>
            <a:spLocks noGrp="1"/>
          </p:cNvSpPr>
          <p:nvPr>
            <p:ph type="ftr" sz="quarter" idx="11"/>
          </p:nvPr>
        </p:nvSpPr>
        <p:spPr>
          <a:xfrm>
            <a:off x="4038600" y="6356350"/>
            <a:ext cx="4114800" cy="365125"/>
          </a:xfrm>
          <a:prstGeom prst="rect">
            <a:avLst/>
          </a:prstGeom>
        </p:spPr>
        <p:txBody>
          <a:bodyPr/>
          <a:lstStyle/>
          <a:p>
            <a:endParaRPr lang="nl-NL"/>
          </a:p>
        </p:txBody>
      </p:sp>
      <p:sp>
        <p:nvSpPr>
          <p:cNvPr id="4" name="Tijdelijke aanduiding voor dianummer 3">
            <a:extLst>
              <a:ext uri="{FF2B5EF4-FFF2-40B4-BE49-F238E27FC236}">
                <a16:creationId xmlns:a16="http://schemas.microsoft.com/office/drawing/2014/main" id="{2D96027E-01F3-48DB-8C83-5C0C846EDDFB}"/>
              </a:ext>
            </a:extLst>
          </p:cNvPr>
          <p:cNvSpPr>
            <a:spLocks noGrp="1"/>
          </p:cNvSpPr>
          <p:nvPr>
            <p:ph type="sldNum" sz="quarter" idx="12"/>
          </p:nvPr>
        </p:nvSpPr>
        <p:spPr>
          <a:xfrm>
            <a:off x="8610600" y="6356350"/>
            <a:ext cx="2743200" cy="365125"/>
          </a:xfrm>
          <a:prstGeom prst="rect">
            <a:avLst/>
          </a:prstGeom>
        </p:spPr>
        <p:txBody>
          <a:bodyPr/>
          <a:lstStyle/>
          <a:p>
            <a:fld id="{91CDC405-7826-451F-AF6E-8F7A231A43F3}" type="slidenum">
              <a:rPr lang="nl-NL" smtClean="0"/>
              <a:t>‹nr.›</a:t>
            </a:fld>
            <a:endParaRPr lang="nl-NL"/>
          </a:p>
        </p:txBody>
      </p:sp>
    </p:spTree>
    <p:extLst>
      <p:ext uri="{BB962C8B-B14F-4D97-AF65-F5344CB8AC3E}">
        <p14:creationId xmlns:p14="http://schemas.microsoft.com/office/powerpoint/2010/main" val="3623084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FC15D0-5F8B-4371-9F64-F394F008659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CCCF5800-BC7C-43D9-AC7A-1C86164FDC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7C008452-48AB-4614-A9D5-E931563C74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7BE9C280-BA73-46E5-83F3-C1999904117D}"/>
              </a:ext>
            </a:extLst>
          </p:cNvPr>
          <p:cNvSpPr>
            <a:spLocks noGrp="1"/>
          </p:cNvSpPr>
          <p:nvPr>
            <p:ph type="dt" sz="half" idx="10"/>
          </p:nvPr>
        </p:nvSpPr>
        <p:spPr>
          <a:xfrm>
            <a:off x="838200" y="6356350"/>
            <a:ext cx="2743200" cy="365125"/>
          </a:xfrm>
          <a:prstGeom prst="rect">
            <a:avLst/>
          </a:prstGeom>
        </p:spPr>
        <p:txBody>
          <a:bodyPr/>
          <a:lstStyle/>
          <a:p>
            <a:fld id="{55DBD2F1-4C0C-4256-80BA-CD45568C2F13}" type="datetimeFigureOut">
              <a:rPr lang="nl-NL" smtClean="0"/>
              <a:t>13-6-2019</a:t>
            </a:fld>
            <a:endParaRPr lang="nl-NL"/>
          </a:p>
        </p:txBody>
      </p:sp>
      <p:sp>
        <p:nvSpPr>
          <p:cNvPr id="6" name="Tijdelijke aanduiding voor voettekst 5">
            <a:extLst>
              <a:ext uri="{FF2B5EF4-FFF2-40B4-BE49-F238E27FC236}">
                <a16:creationId xmlns:a16="http://schemas.microsoft.com/office/drawing/2014/main" id="{AA5DE480-A16B-4B4E-AB7B-0189106679E0}"/>
              </a:ext>
            </a:extLst>
          </p:cNvPr>
          <p:cNvSpPr>
            <a:spLocks noGrp="1"/>
          </p:cNvSpPr>
          <p:nvPr>
            <p:ph type="ftr" sz="quarter" idx="11"/>
          </p:nvPr>
        </p:nvSpPr>
        <p:spPr>
          <a:xfrm>
            <a:off x="4038600" y="6356350"/>
            <a:ext cx="4114800" cy="365125"/>
          </a:xfrm>
          <a:prstGeom prst="rect">
            <a:avLst/>
          </a:prstGeom>
        </p:spPr>
        <p:txBody>
          <a:bodyPr/>
          <a:lstStyle/>
          <a:p>
            <a:endParaRPr lang="nl-NL"/>
          </a:p>
        </p:txBody>
      </p:sp>
      <p:sp>
        <p:nvSpPr>
          <p:cNvPr id="7" name="Tijdelijke aanduiding voor dianummer 6">
            <a:extLst>
              <a:ext uri="{FF2B5EF4-FFF2-40B4-BE49-F238E27FC236}">
                <a16:creationId xmlns:a16="http://schemas.microsoft.com/office/drawing/2014/main" id="{EF3BBD56-7E97-4C2B-80CB-D1D4E6552720}"/>
              </a:ext>
            </a:extLst>
          </p:cNvPr>
          <p:cNvSpPr>
            <a:spLocks noGrp="1"/>
          </p:cNvSpPr>
          <p:nvPr>
            <p:ph type="sldNum" sz="quarter" idx="12"/>
          </p:nvPr>
        </p:nvSpPr>
        <p:spPr>
          <a:xfrm>
            <a:off x="8610600" y="6356350"/>
            <a:ext cx="2743200" cy="365125"/>
          </a:xfrm>
          <a:prstGeom prst="rect">
            <a:avLst/>
          </a:prstGeom>
        </p:spPr>
        <p:txBody>
          <a:bodyPr/>
          <a:lstStyle/>
          <a:p>
            <a:fld id="{91CDC405-7826-451F-AF6E-8F7A231A43F3}" type="slidenum">
              <a:rPr lang="nl-NL" smtClean="0"/>
              <a:t>‹nr.›</a:t>
            </a:fld>
            <a:endParaRPr lang="nl-NL"/>
          </a:p>
        </p:txBody>
      </p:sp>
    </p:spTree>
    <p:extLst>
      <p:ext uri="{BB962C8B-B14F-4D97-AF65-F5344CB8AC3E}">
        <p14:creationId xmlns:p14="http://schemas.microsoft.com/office/powerpoint/2010/main" val="530107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52C40B-C1AB-4755-BCB4-CF282A223E7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299C0DFC-1F41-42E7-94EE-8AE406FDCF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252FA2E1-DAFC-4878-8519-93AEBE97EE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DD6A2A13-F02F-472F-B372-2849466E69F0}"/>
              </a:ext>
            </a:extLst>
          </p:cNvPr>
          <p:cNvSpPr>
            <a:spLocks noGrp="1"/>
          </p:cNvSpPr>
          <p:nvPr>
            <p:ph type="dt" sz="half" idx="10"/>
          </p:nvPr>
        </p:nvSpPr>
        <p:spPr>
          <a:xfrm>
            <a:off x="838200" y="6356350"/>
            <a:ext cx="2743200" cy="365125"/>
          </a:xfrm>
          <a:prstGeom prst="rect">
            <a:avLst/>
          </a:prstGeom>
        </p:spPr>
        <p:txBody>
          <a:bodyPr/>
          <a:lstStyle/>
          <a:p>
            <a:fld id="{55DBD2F1-4C0C-4256-80BA-CD45568C2F13}" type="datetimeFigureOut">
              <a:rPr lang="nl-NL" smtClean="0"/>
              <a:t>13-6-2019</a:t>
            </a:fld>
            <a:endParaRPr lang="nl-NL"/>
          </a:p>
        </p:txBody>
      </p:sp>
      <p:sp>
        <p:nvSpPr>
          <p:cNvPr id="6" name="Tijdelijke aanduiding voor voettekst 5">
            <a:extLst>
              <a:ext uri="{FF2B5EF4-FFF2-40B4-BE49-F238E27FC236}">
                <a16:creationId xmlns:a16="http://schemas.microsoft.com/office/drawing/2014/main" id="{16F8DEC3-AFF0-4B10-844C-892726123E96}"/>
              </a:ext>
            </a:extLst>
          </p:cNvPr>
          <p:cNvSpPr>
            <a:spLocks noGrp="1"/>
          </p:cNvSpPr>
          <p:nvPr>
            <p:ph type="ftr" sz="quarter" idx="11"/>
          </p:nvPr>
        </p:nvSpPr>
        <p:spPr>
          <a:xfrm>
            <a:off x="4038600" y="6356350"/>
            <a:ext cx="4114800" cy="365125"/>
          </a:xfrm>
          <a:prstGeom prst="rect">
            <a:avLst/>
          </a:prstGeom>
        </p:spPr>
        <p:txBody>
          <a:bodyPr/>
          <a:lstStyle/>
          <a:p>
            <a:endParaRPr lang="nl-NL"/>
          </a:p>
        </p:txBody>
      </p:sp>
      <p:sp>
        <p:nvSpPr>
          <p:cNvPr id="7" name="Tijdelijke aanduiding voor dianummer 6">
            <a:extLst>
              <a:ext uri="{FF2B5EF4-FFF2-40B4-BE49-F238E27FC236}">
                <a16:creationId xmlns:a16="http://schemas.microsoft.com/office/drawing/2014/main" id="{DA21106C-355F-4763-8132-B9B1B2D59086}"/>
              </a:ext>
            </a:extLst>
          </p:cNvPr>
          <p:cNvSpPr>
            <a:spLocks noGrp="1"/>
          </p:cNvSpPr>
          <p:nvPr>
            <p:ph type="sldNum" sz="quarter" idx="12"/>
          </p:nvPr>
        </p:nvSpPr>
        <p:spPr>
          <a:xfrm>
            <a:off x="8610600" y="6356350"/>
            <a:ext cx="2743200" cy="365125"/>
          </a:xfrm>
          <a:prstGeom prst="rect">
            <a:avLst/>
          </a:prstGeom>
        </p:spPr>
        <p:txBody>
          <a:bodyPr/>
          <a:lstStyle/>
          <a:p>
            <a:fld id="{91CDC405-7826-451F-AF6E-8F7A231A43F3}" type="slidenum">
              <a:rPr lang="nl-NL" smtClean="0"/>
              <a:t>‹nr.›</a:t>
            </a:fld>
            <a:endParaRPr lang="nl-NL"/>
          </a:p>
        </p:txBody>
      </p:sp>
    </p:spTree>
    <p:extLst>
      <p:ext uri="{BB962C8B-B14F-4D97-AF65-F5344CB8AC3E}">
        <p14:creationId xmlns:p14="http://schemas.microsoft.com/office/powerpoint/2010/main" val="2195983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Rechte verbindingslijn 9">
            <a:extLst>
              <a:ext uri="{FF2B5EF4-FFF2-40B4-BE49-F238E27FC236}">
                <a16:creationId xmlns:a16="http://schemas.microsoft.com/office/drawing/2014/main" id="{94F80B9D-99D8-4D5C-BACF-BF3FA58472B4}"/>
              </a:ext>
            </a:extLst>
          </p:cNvPr>
          <p:cNvCxnSpPr/>
          <p:nvPr userDrawn="1"/>
        </p:nvCxnSpPr>
        <p:spPr>
          <a:xfrm flipH="1">
            <a:off x="-1" y="6831301"/>
            <a:ext cx="12204000"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67C1F1A8-CD0D-4E8F-8871-DCC656A47BCF}"/>
              </a:ext>
            </a:extLst>
          </p:cNvPr>
          <p:cNvCxnSpPr/>
          <p:nvPr userDrawn="1"/>
        </p:nvCxnSpPr>
        <p:spPr>
          <a:xfrm flipH="1">
            <a:off x="0" y="31172"/>
            <a:ext cx="122040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Afbeelding 6">
            <a:extLst>
              <a:ext uri="{FF2B5EF4-FFF2-40B4-BE49-F238E27FC236}">
                <a16:creationId xmlns:a16="http://schemas.microsoft.com/office/drawing/2014/main" id="{41E6B0F5-2480-4CE2-A1E3-B70D278FB979}"/>
              </a:ext>
            </a:extLst>
          </p:cNvPr>
          <p:cNvPicPr/>
          <p:nvPr userDrawn="1"/>
        </p:nvPicPr>
        <p:blipFill>
          <a:blip r:embed="rId14">
            <a:alphaModFix/>
            <a:extLst>
              <a:ext uri="{28A0092B-C50C-407E-A947-70E740481C1C}">
                <a14:useLocalDpi xmlns:a14="http://schemas.microsoft.com/office/drawing/2010/main" val="0"/>
              </a:ext>
            </a:extLst>
          </a:blip>
          <a:srcRect/>
          <a:stretch>
            <a:fillRect/>
          </a:stretch>
        </p:blipFill>
        <p:spPr bwMode="auto">
          <a:xfrm>
            <a:off x="10357159" y="6176963"/>
            <a:ext cx="1789814" cy="544512"/>
          </a:xfrm>
          <a:prstGeom prst="rect">
            <a:avLst/>
          </a:prstGeom>
          <a:noFill/>
          <a:ln>
            <a:noFill/>
          </a:ln>
        </p:spPr>
      </p:pic>
      <p:sp>
        <p:nvSpPr>
          <p:cNvPr id="2" name="Tijdelijke aanduiding voor titel 1">
            <a:extLst>
              <a:ext uri="{FF2B5EF4-FFF2-40B4-BE49-F238E27FC236}">
                <a16:creationId xmlns:a16="http://schemas.microsoft.com/office/drawing/2014/main" id="{D3BD803A-2AAF-4934-AF5F-DC67960CD6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2453EE2D-69F7-4A4F-9B49-5BE69AAA1E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2826759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image" Target="../media/image16.jpg"/><Relationship Id="rId7" Type="http://schemas.openxmlformats.org/officeDocument/2006/relationships/image" Target="../media/image20.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23.jp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D300D6-7DB3-492C-91C3-E5722166BC59}"/>
              </a:ext>
            </a:extLst>
          </p:cNvPr>
          <p:cNvSpPr>
            <a:spLocks noGrp="1"/>
          </p:cNvSpPr>
          <p:nvPr>
            <p:ph type="ctrTitle"/>
          </p:nvPr>
        </p:nvSpPr>
        <p:spPr>
          <a:xfrm>
            <a:off x="1524000" y="1177749"/>
            <a:ext cx="9144000" cy="2387600"/>
          </a:xfrm>
        </p:spPr>
        <p:txBody>
          <a:bodyPr>
            <a:normAutofit/>
          </a:bodyPr>
          <a:lstStyle/>
          <a:p>
            <a:r>
              <a:rPr lang="nl-NL" sz="8000" b="1" spc="300" dirty="0">
                <a:solidFill>
                  <a:schemeClr val="accent1"/>
                </a:solidFill>
              </a:rPr>
              <a:t>Principe akkoord Pensioen</a:t>
            </a:r>
            <a:r>
              <a:rPr lang="nl-NL" sz="4000" b="1" spc="300" dirty="0">
                <a:solidFill>
                  <a:schemeClr val="accent1"/>
                </a:solidFill>
              </a:rPr>
              <a:t> </a:t>
            </a:r>
          </a:p>
        </p:txBody>
      </p:sp>
      <p:sp>
        <p:nvSpPr>
          <p:cNvPr id="3" name="Ondertitel 2">
            <a:extLst>
              <a:ext uri="{FF2B5EF4-FFF2-40B4-BE49-F238E27FC236}">
                <a16:creationId xmlns:a16="http://schemas.microsoft.com/office/drawing/2014/main" id="{FC3E1DE6-3CE1-4E66-9AAA-9F8F56C95A5F}"/>
              </a:ext>
            </a:extLst>
          </p:cNvPr>
          <p:cNvSpPr>
            <a:spLocks noGrp="1"/>
          </p:cNvSpPr>
          <p:nvPr>
            <p:ph type="subTitle" idx="1"/>
          </p:nvPr>
        </p:nvSpPr>
        <p:spPr/>
        <p:txBody>
          <a:bodyPr>
            <a:normAutofit/>
          </a:bodyPr>
          <a:lstStyle/>
          <a:p>
            <a:r>
              <a:rPr lang="nl-NL" sz="1400" i="1" dirty="0"/>
              <a:t> </a:t>
            </a:r>
          </a:p>
          <a:p>
            <a:r>
              <a:rPr lang="nl-NL" sz="1400" dirty="0"/>
              <a:t>Bijeenkomst door de politiebonden</a:t>
            </a:r>
          </a:p>
        </p:txBody>
      </p:sp>
      <p:pic>
        <p:nvPicPr>
          <p:cNvPr id="5" name="Afbeelding 4">
            <a:extLst>
              <a:ext uri="{FF2B5EF4-FFF2-40B4-BE49-F238E27FC236}">
                <a16:creationId xmlns:a16="http://schemas.microsoft.com/office/drawing/2014/main" id="{F0A3A204-4DEA-43DE-83D8-5A1A5FA0EB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9477" y="5716250"/>
            <a:ext cx="2117131" cy="925760"/>
          </a:xfrm>
          <a:prstGeom prst="rect">
            <a:avLst/>
          </a:prstGeom>
        </p:spPr>
      </p:pic>
      <p:pic>
        <p:nvPicPr>
          <p:cNvPr id="7" name="Afbeelding 6">
            <a:extLst>
              <a:ext uri="{FF2B5EF4-FFF2-40B4-BE49-F238E27FC236}">
                <a16:creationId xmlns:a16="http://schemas.microsoft.com/office/drawing/2014/main" id="{4257C974-D6D7-44B5-93BA-2FD3428BF8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056" y="6112440"/>
            <a:ext cx="2962275" cy="495300"/>
          </a:xfrm>
          <a:prstGeom prst="rect">
            <a:avLst/>
          </a:prstGeom>
        </p:spPr>
      </p:pic>
      <p:pic>
        <p:nvPicPr>
          <p:cNvPr id="9" name="Afbeelding 8">
            <a:extLst>
              <a:ext uri="{FF2B5EF4-FFF2-40B4-BE49-F238E27FC236}">
                <a16:creationId xmlns:a16="http://schemas.microsoft.com/office/drawing/2014/main" id="{45DD80F0-9F44-4A67-B8C8-097647C27C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44989" y="5464282"/>
            <a:ext cx="2399844" cy="1296315"/>
          </a:xfrm>
          <a:prstGeom prst="rect">
            <a:avLst/>
          </a:prstGeom>
        </p:spPr>
      </p:pic>
    </p:spTree>
    <p:extLst>
      <p:ext uri="{BB962C8B-B14F-4D97-AF65-F5344CB8AC3E}">
        <p14:creationId xmlns:p14="http://schemas.microsoft.com/office/powerpoint/2010/main" val="136061180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5C7808-9DA7-4EDF-AA08-92D4E1F4A77A}"/>
              </a:ext>
            </a:extLst>
          </p:cNvPr>
          <p:cNvSpPr>
            <a:spLocks noGrp="1"/>
          </p:cNvSpPr>
          <p:nvPr>
            <p:ph type="title"/>
          </p:nvPr>
        </p:nvSpPr>
        <p:spPr>
          <a:xfrm>
            <a:off x="838200" y="365125"/>
            <a:ext cx="10515600" cy="1325563"/>
          </a:xfrm>
        </p:spPr>
        <p:txBody>
          <a:bodyPr/>
          <a:lstStyle/>
          <a:p>
            <a:r>
              <a:rPr lang="nl-NL"/>
              <a:t>En dus: </a:t>
            </a:r>
            <a:endParaRPr lang="nl-NL" dirty="0"/>
          </a:p>
        </p:txBody>
      </p:sp>
      <p:sp>
        <p:nvSpPr>
          <p:cNvPr id="3" name="Tijdelijke aanduiding voor inhoud 2">
            <a:extLst>
              <a:ext uri="{FF2B5EF4-FFF2-40B4-BE49-F238E27FC236}">
                <a16:creationId xmlns:a16="http://schemas.microsoft.com/office/drawing/2014/main" id="{F282BF5A-CFEC-4554-8CD7-84DC7461A61C}"/>
              </a:ext>
            </a:extLst>
          </p:cNvPr>
          <p:cNvSpPr>
            <a:spLocks noGrp="1"/>
          </p:cNvSpPr>
          <p:nvPr>
            <p:ph idx="1"/>
          </p:nvPr>
        </p:nvSpPr>
        <p:spPr>
          <a:xfrm>
            <a:off x="838200" y="1825625"/>
            <a:ext cx="10515600" cy="4351338"/>
          </a:xfrm>
        </p:spPr>
        <p:txBody>
          <a:bodyPr/>
          <a:lstStyle/>
          <a:p>
            <a:endParaRPr lang="nl-NL" dirty="0"/>
          </a:p>
          <a:p>
            <a:endParaRPr lang="nl-NL" dirty="0"/>
          </a:p>
          <a:p>
            <a:endParaRPr lang="nl-NL" dirty="0"/>
          </a:p>
        </p:txBody>
      </p:sp>
      <p:pic>
        <p:nvPicPr>
          <p:cNvPr id="8" name="Afbeelding 7">
            <a:extLst>
              <a:ext uri="{FF2B5EF4-FFF2-40B4-BE49-F238E27FC236}">
                <a16:creationId xmlns:a16="http://schemas.microsoft.com/office/drawing/2014/main" id="{A8C8B1B2-A4E1-4678-AEBE-EA8AAFB910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825625"/>
            <a:ext cx="10020300" cy="4351338"/>
          </a:xfrm>
          <a:prstGeom prst="rect">
            <a:avLst/>
          </a:prstGeom>
        </p:spPr>
      </p:pic>
      <p:pic>
        <p:nvPicPr>
          <p:cNvPr id="5" name="Afbeelding 4">
            <a:extLst>
              <a:ext uri="{FF2B5EF4-FFF2-40B4-BE49-F238E27FC236}">
                <a16:creationId xmlns:a16="http://schemas.microsoft.com/office/drawing/2014/main" id="{19ACD4F5-4F2E-4BDA-BC5F-5D0AEF68C0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44150" y="6176963"/>
            <a:ext cx="1841372" cy="631399"/>
          </a:xfrm>
          <a:prstGeom prst="rect">
            <a:avLst/>
          </a:prstGeom>
        </p:spPr>
      </p:pic>
    </p:spTree>
    <p:extLst>
      <p:ext uri="{BB962C8B-B14F-4D97-AF65-F5344CB8AC3E}">
        <p14:creationId xmlns:p14="http://schemas.microsoft.com/office/powerpoint/2010/main" val="37059865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928F64C6-FE22-4FC1-A763-DFCC514811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261224" y="4577975"/>
            <a:ext cx="7539349" cy="1899827"/>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F1A91312-0984-47BD-8581-E68A3FA8A30F}"/>
              </a:ext>
            </a:extLst>
          </p:cNvPr>
          <p:cNvSpPr>
            <a:spLocks noGrp="1"/>
          </p:cNvSpPr>
          <p:nvPr>
            <p:ph type="title"/>
          </p:nvPr>
        </p:nvSpPr>
        <p:spPr>
          <a:xfrm>
            <a:off x="4603468" y="4741948"/>
            <a:ext cx="6829520" cy="862031"/>
          </a:xfrm>
        </p:spPr>
        <p:txBody>
          <a:bodyPr vert="horz" lIns="91440" tIns="45720" rIns="91440" bIns="45720" rtlCol="0" anchor="b">
            <a:normAutofit/>
          </a:bodyPr>
          <a:lstStyle/>
          <a:p>
            <a:r>
              <a:rPr lang="en-US" sz="4000" kern="1200">
                <a:solidFill>
                  <a:srgbClr val="FFFFFF"/>
                </a:solidFill>
                <a:latin typeface="+mj-lt"/>
                <a:ea typeface="+mj-ea"/>
                <a:cs typeface="+mj-cs"/>
              </a:rPr>
              <a:t>En dat deden jullie!  </a:t>
            </a:r>
          </a:p>
        </p:txBody>
      </p:sp>
      <p:pic>
        <p:nvPicPr>
          <p:cNvPr id="24" name="Afbeelding 23">
            <a:extLst>
              <a:ext uri="{FF2B5EF4-FFF2-40B4-BE49-F238E27FC236}">
                <a16:creationId xmlns:a16="http://schemas.microsoft.com/office/drawing/2014/main" id="{72ED4E0F-C97C-47CD-A5C7-9C1637F4BAA5}"/>
              </a:ext>
            </a:extLst>
          </p:cNvPr>
          <p:cNvPicPr>
            <a:picLocks noChangeAspect="1"/>
          </p:cNvPicPr>
          <p:nvPr/>
        </p:nvPicPr>
        <p:blipFill rotWithShape="1">
          <a:blip r:embed="rId3">
            <a:extLst>
              <a:ext uri="{28A0092B-C50C-407E-A947-70E740481C1C}">
                <a14:useLocalDpi xmlns:a14="http://schemas.microsoft.com/office/drawing/2010/main" val="0"/>
              </a:ext>
            </a:extLst>
          </a:blip>
          <a:srcRect t="9051" r="1" b="20359"/>
          <a:stretch/>
        </p:blipFill>
        <p:spPr>
          <a:xfrm>
            <a:off x="8083365" y="348492"/>
            <a:ext cx="3797570" cy="2010551"/>
          </a:xfrm>
          <a:prstGeom prst="rect">
            <a:avLst/>
          </a:prstGeom>
        </p:spPr>
      </p:pic>
      <p:pic>
        <p:nvPicPr>
          <p:cNvPr id="18" name="Tijdelijke aanduiding voor inhoud 17">
            <a:extLst>
              <a:ext uri="{FF2B5EF4-FFF2-40B4-BE49-F238E27FC236}">
                <a16:creationId xmlns:a16="http://schemas.microsoft.com/office/drawing/2014/main" id="{82791B63-C6F0-4A5A-B132-1D10936E05DD}"/>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l="25807" r="4990" b="-3"/>
          <a:stretch/>
        </p:blipFill>
        <p:spPr>
          <a:xfrm>
            <a:off x="4215620" y="313427"/>
            <a:ext cx="3793472" cy="4111323"/>
          </a:xfrm>
          <a:prstGeom prst="rect">
            <a:avLst/>
          </a:prstGeom>
        </p:spPr>
      </p:pic>
      <p:pic>
        <p:nvPicPr>
          <p:cNvPr id="7" name="Afbeelding 6">
            <a:extLst>
              <a:ext uri="{FF2B5EF4-FFF2-40B4-BE49-F238E27FC236}">
                <a16:creationId xmlns:a16="http://schemas.microsoft.com/office/drawing/2014/main" id="{518DD865-B804-4AA4-B670-DBB6BCBA011A}"/>
              </a:ext>
            </a:extLst>
          </p:cNvPr>
          <p:cNvPicPr>
            <a:picLocks noChangeAspect="1"/>
          </p:cNvPicPr>
          <p:nvPr/>
        </p:nvPicPr>
        <p:blipFill rotWithShape="1">
          <a:blip r:embed="rId5">
            <a:extLst>
              <a:ext uri="{28A0092B-C50C-407E-A947-70E740481C1C}">
                <a14:useLocalDpi xmlns:a14="http://schemas.microsoft.com/office/drawing/2010/main" val="0"/>
              </a:ext>
            </a:extLst>
          </a:blip>
          <a:srcRect t="2271" b="27146"/>
          <a:stretch/>
        </p:blipFill>
        <p:spPr>
          <a:xfrm>
            <a:off x="317634" y="321732"/>
            <a:ext cx="3797984" cy="2010552"/>
          </a:xfrm>
          <a:prstGeom prst="rect">
            <a:avLst/>
          </a:prstGeom>
        </p:spPr>
      </p:pic>
      <p:pic>
        <p:nvPicPr>
          <p:cNvPr id="11" name="Afbeelding 10">
            <a:extLst>
              <a:ext uri="{FF2B5EF4-FFF2-40B4-BE49-F238E27FC236}">
                <a16:creationId xmlns:a16="http://schemas.microsoft.com/office/drawing/2014/main" id="{E481AECD-5876-437F-8EB5-E75E95F283F4}"/>
              </a:ext>
            </a:extLst>
          </p:cNvPr>
          <p:cNvPicPr>
            <a:picLocks noChangeAspect="1"/>
          </p:cNvPicPr>
          <p:nvPr/>
        </p:nvPicPr>
        <p:blipFill rotWithShape="1">
          <a:blip r:embed="rId6">
            <a:extLst>
              <a:ext uri="{28A0092B-C50C-407E-A947-70E740481C1C}">
                <a14:useLocalDpi xmlns:a14="http://schemas.microsoft.com/office/drawing/2010/main" val="0"/>
              </a:ext>
            </a:extLst>
          </a:blip>
          <a:srcRect t="13042" r="1" b="16201"/>
          <a:stretch/>
        </p:blipFill>
        <p:spPr>
          <a:xfrm>
            <a:off x="317634" y="2377393"/>
            <a:ext cx="3794760" cy="2013804"/>
          </a:xfrm>
          <a:prstGeom prst="rect">
            <a:avLst/>
          </a:prstGeom>
        </p:spPr>
      </p:pic>
      <p:pic>
        <p:nvPicPr>
          <p:cNvPr id="13" name="Afbeelding 12">
            <a:extLst>
              <a:ext uri="{FF2B5EF4-FFF2-40B4-BE49-F238E27FC236}">
                <a16:creationId xmlns:a16="http://schemas.microsoft.com/office/drawing/2014/main" id="{BB781C9E-A459-4553-BC57-DE973A5EF88D}"/>
              </a:ext>
            </a:extLst>
          </p:cNvPr>
          <p:cNvPicPr>
            <a:picLocks noChangeAspect="1"/>
          </p:cNvPicPr>
          <p:nvPr/>
        </p:nvPicPr>
        <p:blipFill rotWithShape="1">
          <a:blip r:embed="rId7">
            <a:extLst>
              <a:ext uri="{28A0092B-C50C-407E-A947-70E740481C1C}">
                <a14:useLocalDpi xmlns:a14="http://schemas.microsoft.com/office/drawing/2010/main" val="0"/>
              </a:ext>
            </a:extLst>
          </a:blip>
          <a:srcRect t="6339"/>
          <a:stretch/>
        </p:blipFill>
        <p:spPr>
          <a:xfrm>
            <a:off x="8082952" y="2431705"/>
            <a:ext cx="3797983" cy="2000947"/>
          </a:xfrm>
          <a:prstGeom prst="rect">
            <a:avLst/>
          </a:prstGeom>
        </p:spPr>
      </p:pic>
      <p:cxnSp>
        <p:nvCxnSpPr>
          <p:cNvPr id="50" name="Straight Connector 49">
            <a:extLst>
              <a:ext uri="{FF2B5EF4-FFF2-40B4-BE49-F238E27FC236}">
                <a16:creationId xmlns:a16="http://schemas.microsoft.com/office/drawing/2014/main" id="{5C34627B-48E6-4F4D-B843-97717A86B49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19934" y="5694097"/>
            <a:ext cx="5486400" cy="0"/>
          </a:xfrm>
          <a:prstGeom prst="line">
            <a:avLst/>
          </a:prstGeom>
          <a:ln w="15875">
            <a:solidFill>
              <a:srgbClr val="D9D9D9"/>
            </a:solidFill>
          </a:ln>
        </p:spPr>
        <p:style>
          <a:lnRef idx="1">
            <a:schemeClr val="accent1"/>
          </a:lnRef>
          <a:fillRef idx="0">
            <a:schemeClr val="accent1"/>
          </a:fillRef>
          <a:effectRef idx="0">
            <a:schemeClr val="accent1"/>
          </a:effectRef>
          <a:fontRef idx="minor">
            <a:schemeClr val="tx1"/>
          </a:fontRef>
        </p:style>
      </p:cxnSp>
      <p:pic>
        <p:nvPicPr>
          <p:cNvPr id="15" name="Afbeelding 14">
            <a:extLst>
              <a:ext uri="{FF2B5EF4-FFF2-40B4-BE49-F238E27FC236}">
                <a16:creationId xmlns:a16="http://schemas.microsoft.com/office/drawing/2014/main" id="{B9880EEF-52EE-4B94-AFF7-2806548BE3E0}"/>
              </a:ext>
            </a:extLst>
          </p:cNvPr>
          <p:cNvPicPr>
            <a:picLocks noChangeAspect="1"/>
          </p:cNvPicPr>
          <p:nvPr/>
        </p:nvPicPr>
        <p:blipFill rotWithShape="1">
          <a:blip r:embed="rId8">
            <a:extLst>
              <a:ext uri="{28A0092B-C50C-407E-A947-70E740481C1C}">
                <a14:useLocalDpi xmlns:a14="http://schemas.microsoft.com/office/drawing/2010/main" val="0"/>
              </a:ext>
            </a:extLst>
          </a:blip>
          <a:srcRect t="40383" r="-2" b="19880"/>
          <a:stretch/>
        </p:blipFill>
        <p:spPr>
          <a:xfrm>
            <a:off x="317634" y="4525716"/>
            <a:ext cx="3794760" cy="2010551"/>
          </a:xfrm>
          <a:prstGeom prst="rect">
            <a:avLst/>
          </a:prstGeom>
        </p:spPr>
      </p:pic>
      <p:sp>
        <p:nvSpPr>
          <p:cNvPr id="3" name="Rechthoek 2">
            <a:extLst>
              <a:ext uri="{FF2B5EF4-FFF2-40B4-BE49-F238E27FC236}">
                <a16:creationId xmlns:a16="http://schemas.microsoft.com/office/drawing/2014/main" id="{0AFCCBAA-FB2A-4A7B-9B13-69066D36B375}"/>
              </a:ext>
            </a:extLst>
          </p:cNvPr>
          <p:cNvSpPr/>
          <p:nvPr/>
        </p:nvSpPr>
        <p:spPr>
          <a:xfrm>
            <a:off x="243361" y="1781209"/>
            <a:ext cx="3813866" cy="923330"/>
          </a:xfrm>
          <a:prstGeom prst="rect">
            <a:avLst/>
          </a:prstGeom>
          <a:noFill/>
        </p:spPr>
        <p:txBody>
          <a:bodyPr wrap="square" lIns="91440" tIns="45720" rIns="91440" bIns="45720">
            <a:spAutoFit/>
          </a:bodyPr>
          <a:lstStyle/>
          <a:p>
            <a:pPr algn="ctr"/>
            <a:r>
              <a:rPr lang="nl-NL" sz="5400" b="1" cap="none" spc="0" dirty="0">
                <a:ln w="12700">
                  <a:solidFill>
                    <a:schemeClr val="accent1"/>
                  </a:solidFill>
                  <a:prstDash val="solid"/>
                </a:ln>
                <a:solidFill>
                  <a:srgbClr val="FF0000"/>
                </a:solidFill>
                <a:effectLst>
                  <a:outerShdw dist="38100" dir="2640000" algn="bl" rotWithShape="0">
                    <a:schemeClr val="accent1"/>
                  </a:outerShdw>
                </a:effectLst>
              </a:rPr>
              <a:t>18 maart ‘19</a:t>
            </a:r>
          </a:p>
        </p:txBody>
      </p:sp>
      <p:sp>
        <p:nvSpPr>
          <p:cNvPr id="5" name="Rechthoek 4">
            <a:extLst>
              <a:ext uri="{FF2B5EF4-FFF2-40B4-BE49-F238E27FC236}">
                <a16:creationId xmlns:a16="http://schemas.microsoft.com/office/drawing/2014/main" id="{AB46B63D-01B9-4E03-B15E-2ABBABFEA3EA}"/>
              </a:ext>
            </a:extLst>
          </p:cNvPr>
          <p:cNvSpPr/>
          <p:nvPr/>
        </p:nvSpPr>
        <p:spPr>
          <a:xfrm>
            <a:off x="10206334" y="5995969"/>
            <a:ext cx="1594239" cy="481819"/>
          </a:xfrm>
          <a:prstGeom prst="rec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97423383"/>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4" name="Straight Connector 18">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4CD38B7-29D9-47F9-89C5-00DAC126CC3C}"/>
              </a:ext>
            </a:extLst>
          </p:cNvPr>
          <p:cNvSpPr>
            <a:spLocks noGrp="1"/>
          </p:cNvSpPr>
          <p:nvPr>
            <p:ph type="title"/>
          </p:nvPr>
        </p:nvSpPr>
        <p:spPr>
          <a:xfrm>
            <a:off x="527538" y="4756638"/>
            <a:ext cx="11139854" cy="930447"/>
          </a:xfrm>
        </p:spPr>
        <p:txBody>
          <a:bodyPr vert="horz" lIns="91440" tIns="45720" rIns="91440" bIns="45720" rtlCol="0" anchor="b">
            <a:normAutofit/>
          </a:bodyPr>
          <a:lstStyle/>
          <a:p>
            <a:pPr algn="ctr"/>
            <a:r>
              <a:rPr lang="en-US" sz="5400">
                <a:solidFill>
                  <a:srgbClr val="FFFFFF"/>
                </a:solidFill>
              </a:rPr>
              <a:t>Pensioenoverleg hervat</a:t>
            </a:r>
          </a:p>
        </p:txBody>
      </p:sp>
      <p:pic>
        <p:nvPicPr>
          <p:cNvPr id="4" name="Afbeelding 3">
            <a:extLst>
              <a:ext uri="{FF2B5EF4-FFF2-40B4-BE49-F238E27FC236}">
                <a16:creationId xmlns:a16="http://schemas.microsoft.com/office/drawing/2014/main" id="{29A72CD1-04AE-4DAA-9470-B183FE6B4C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6684" y="307731"/>
            <a:ext cx="4142629" cy="3997637"/>
          </a:xfrm>
          <a:prstGeom prst="rect">
            <a:avLst/>
          </a:prstGeom>
        </p:spPr>
      </p:pic>
      <p:pic>
        <p:nvPicPr>
          <p:cNvPr id="5" name="Tijdelijke aanduiding voor inhoud 4">
            <a:extLst>
              <a:ext uri="{FF2B5EF4-FFF2-40B4-BE49-F238E27FC236}">
                <a16:creationId xmlns:a16="http://schemas.microsoft.com/office/drawing/2014/main" id="{614B3E4D-9436-46A1-863B-31BC0565C7FC}"/>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t="626" b="20149"/>
          <a:stretch/>
        </p:blipFill>
        <p:spPr>
          <a:xfrm>
            <a:off x="6416043" y="772079"/>
            <a:ext cx="5455917" cy="3068940"/>
          </a:xfrm>
          <a:prstGeom prst="rect">
            <a:avLst/>
          </a:prstGeom>
        </p:spPr>
      </p:pic>
      <p:cxnSp>
        <p:nvCxnSpPr>
          <p:cNvPr id="23" name="Straight Connector 22">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8" name="Afbeelding 7">
            <a:extLst>
              <a:ext uri="{FF2B5EF4-FFF2-40B4-BE49-F238E27FC236}">
                <a16:creationId xmlns:a16="http://schemas.microsoft.com/office/drawing/2014/main" id="{9C6D3289-F8A2-4FE8-87DA-372D3603DB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70972" y="5876908"/>
            <a:ext cx="2114550" cy="931454"/>
          </a:xfrm>
          <a:prstGeom prst="rect">
            <a:avLst/>
          </a:prstGeom>
        </p:spPr>
      </p:pic>
      <p:sp>
        <p:nvSpPr>
          <p:cNvPr id="3" name="Rechthoek 2">
            <a:extLst>
              <a:ext uri="{FF2B5EF4-FFF2-40B4-BE49-F238E27FC236}">
                <a16:creationId xmlns:a16="http://schemas.microsoft.com/office/drawing/2014/main" id="{71BD32FF-9FA3-4D27-9C93-82ACA3ECCF25}"/>
              </a:ext>
            </a:extLst>
          </p:cNvPr>
          <p:cNvSpPr/>
          <p:nvPr/>
        </p:nvSpPr>
        <p:spPr>
          <a:xfrm>
            <a:off x="9982200" y="5876908"/>
            <a:ext cx="1831732" cy="600892"/>
          </a:xfrm>
          <a:prstGeom prst="rec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808333256"/>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Top Corners Rounded 13">
            <a:extLst>
              <a:ext uri="{FF2B5EF4-FFF2-40B4-BE49-F238E27FC236}">
                <a16:creationId xmlns:a16="http://schemas.microsoft.com/office/drawing/2014/main" id="{3BAF1561-20C4-41FD-A35F-BF2B9E727F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529466" y="996722"/>
            <a:ext cx="5923488" cy="4864556"/>
          </a:xfrm>
          <a:prstGeom prst="round2SameRect">
            <a:avLst>
              <a:gd name="adj1" fmla="val 3762"/>
              <a:gd name="adj2" fmla="val 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Top Corners Rounded 15">
            <a:extLst>
              <a:ext uri="{FF2B5EF4-FFF2-40B4-BE49-F238E27FC236}">
                <a16:creationId xmlns:a16="http://schemas.microsoft.com/office/drawing/2014/main" id="{839DC788-B140-4F3E-A91E-CB3E70ED94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57200" y="1050468"/>
            <a:ext cx="5609397" cy="4757058"/>
          </a:xfrm>
          <a:prstGeom prst="round2SameRect">
            <a:avLst>
              <a:gd name="adj1" fmla="val 2061"/>
              <a:gd name="adj2" fmla="val 0"/>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129E4C8-26B0-41BE-9DA8-6C85D1A91D39}"/>
              </a:ext>
            </a:extLst>
          </p:cNvPr>
          <p:cNvSpPr>
            <a:spLocks noGrp="1"/>
          </p:cNvSpPr>
          <p:nvPr>
            <p:ph type="title"/>
          </p:nvPr>
        </p:nvSpPr>
        <p:spPr>
          <a:xfrm>
            <a:off x="321733" y="981091"/>
            <a:ext cx="4092951" cy="1624457"/>
          </a:xfrm>
        </p:spPr>
        <p:txBody>
          <a:bodyPr>
            <a:normAutofit/>
          </a:bodyPr>
          <a:lstStyle/>
          <a:p>
            <a:r>
              <a:rPr lang="nl-NL" sz="3600">
                <a:solidFill>
                  <a:schemeClr val="bg1"/>
                </a:solidFill>
              </a:rPr>
              <a:t>Principe akkoord: pensioen</a:t>
            </a:r>
          </a:p>
        </p:txBody>
      </p:sp>
      <p:cxnSp>
        <p:nvCxnSpPr>
          <p:cNvPr id="18" name="Straight Connector 17">
            <a:extLst>
              <a:ext uri="{FF2B5EF4-FFF2-40B4-BE49-F238E27FC236}">
                <a16:creationId xmlns:a16="http://schemas.microsoft.com/office/drawing/2014/main" id="{FC18D930-0EEE-448F-ABF1-2AA3C83DA5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4071" y="2705800"/>
            <a:ext cx="1597456" cy="0"/>
          </a:xfrm>
          <a:prstGeom prst="line">
            <a:avLst/>
          </a:prstGeom>
          <a:ln w="508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4B1BD036-A3FB-4B43-A1A0-2834B5D71DD2}"/>
              </a:ext>
            </a:extLst>
          </p:cNvPr>
          <p:cNvSpPr>
            <a:spLocks noGrp="1"/>
          </p:cNvSpPr>
          <p:nvPr>
            <p:ph idx="1"/>
          </p:nvPr>
        </p:nvSpPr>
        <p:spPr>
          <a:xfrm>
            <a:off x="321733" y="2834809"/>
            <a:ext cx="4092951" cy="3042099"/>
          </a:xfrm>
        </p:spPr>
        <p:txBody>
          <a:bodyPr anchor="t">
            <a:normAutofit/>
          </a:bodyPr>
          <a:lstStyle/>
          <a:p>
            <a:r>
              <a:rPr lang="nl-NL" sz="1700" dirty="0">
                <a:solidFill>
                  <a:schemeClr val="bg1"/>
                </a:solidFill>
              </a:rPr>
              <a:t>Minder snel korten op pensioen(-opbouw)</a:t>
            </a:r>
          </a:p>
          <a:p>
            <a:r>
              <a:rPr lang="nl-NL" sz="1700" dirty="0">
                <a:solidFill>
                  <a:schemeClr val="bg1"/>
                </a:solidFill>
              </a:rPr>
              <a:t>Sneller indexeren</a:t>
            </a:r>
          </a:p>
          <a:p>
            <a:r>
              <a:rPr lang="nl-NL" sz="1700" dirty="0">
                <a:solidFill>
                  <a:schemeClr val="bg1"/>
                </a:solidFill>
              </a:rPr>
              <a:t>Afschaffen doorsneepremie met compensatie </a:t>
            </a:r>
          </a:p>
          <a:p>
            <a:r>
              <a:rPr lang="nl-NL" sz="1700" dirty="0">
                <a:solidFill>
                  <a:schemeClr val="bg1"/>
                </a:solidFill>
              </a:rPr>
              <a:t>Onderzoeken of toeslagen voor onregelmatigheid en overwerk ingezet kunnen worden voor individuele pensioenopbouw</a:t>
            </a:r>
          </a:p>
        </p:txBody>
      </p:sp>
      <p:pic>
        <p:nvPicPr>
          <p:cNvPr id="5" name="Afbeelding 4">
            <a:extLst>
              <a:ext uri="{FF2B5EF4-FFF2-40B4-BE49-F238E27FC236}">
                <a16:creationId xmlns:a16="http://schemas.microsoft.com/office/drawing/2014/main" id="{C4E77716-3867-4B77-9647-C94127C845C1}"/>
              </a:ext>
            </a:extLst>
          </p:cNvPr>
          <p:cNvPicPr>
            <a:picLocks noChangeAspect="1"/>
          </p:cNvPicPr>
          <p:nvPr/>
        </p:nvPicPr>
        <p:blipFill>
          <a:blip r:embed="rId3"/>
          <a:stretch>
            <a:fillRect/>
          </a:stretch>
        </p:blipFill>
        <p:spPr>
          <a:xfrm>
            <a:off x="5047761" y="728662"/>
            <a:ext cx="6982314" cy="5148246"/>
          </a:xfrm>
          <a:prstGeom prst="rect">
            <a:avLst/>
          </a:prstGeom>
        </p:spPr>
      </p:pic>
      <p:pic>
        <p:nvPicPr>
          <p:cNvPr id="8" name="Afbeelding 7">
            <a:extLst>
              <a:ext uri="{FF2B5EF4-FFF2-40B4-BE49-F238E27FC236}">
                <a16:creationId xmlns:a16="http://schemas.microsoft.com/office/drawing/2014/main" id="{4EB13C21-D1B8-468A-B225-7CA3177AB2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70972" y="5876908"/>
            <a:ext cx="2114550" cy="931454"/>
          </a:xfrm>
          <a:prstGeom prst="rect">
            <a:avLst/>
          </a:prstGeom>
        </p:spPr>
      </p:pic>
    </p:spTree>
    <p:extLst>
      <p:ext uri="{BB962C8B-B14F-4D97-AF65-F5344CB8AC3E}">
        <p14:creationId xmlns:p14="http://schemas.microsoft.com/office/powerpoint/2010/main" val="123062734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4D8A3318-1374-4C07-A6C2-2B62A987CB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70972" y="6096000"/>
            <a:ext cx="2114550" cy="712362"/>
          </a:xfrm>
          <a:prstGeom prst="rect">
            <a:avLst/>
          </a:prstGeom>
          <a:solidFill>
            <a:schemeClr val="bg2">
              <a:lumMod val="75000"/>
            </a:schemeClr>
          </a:solidFill>
        </p:spPr>
      </p:pic>
      <p:sp>
        <p:nvSpPr>
          <p:cNvPr id="19" name="Rectangle 8">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F0E4613A-3F19-420F-8CC9-3E39AF379927}"/>
              </a:ext>
            </a:extLst>
          </p:cNvPr>
          <p:cNvSpPr>
            <a:spLocks noGrp="1"/>
          </p:cNvSpPr>
          <p:nvPr>
            <p:ph type="title"/>
          </p:nvPr>
        </p:nvSpPr>
        <p:spPr>
          <a:xfrm>
            <a:off x="1159933" y="995318"/>
            <a:ext cx="9872134" cy="1193968"/>
          </a:xfrm>
          <a:solidFill>
            <a:srgbClr val="FFFFFF"/>
          </a:solidFill>
          <a:ln w="38100">
            <a:solidFill>
              <a:srgbClr val="7F7F7F"/>
            </a:solidFill>
            <a:miter lim="800000"/>
          </a:ln>
        </p:spPr>
        <p:txBody>
          <a:bodyPr>
            <a:normAutofit/>
          </a:bodyPr>
          <a:lstStyle/>
          <a:p>
            <a:pPr algn="ctr"/>
            <a:r>
              <a:rPr lang="nl-NL" sz="3600">
                <a:solidFill>
                  <a:srgbClr val="3F3F3F"/>
                </a:solidFill>
              </a:rPr>
              <a:t>Naar een nieuw pensioenstelsel</a:t>
            </a:r>
          </a:p>
        </p:txBody>
      </p:sp>
      <p:sp>
        <p:nvSpPr>
          <p:cNvPr id="3" name="Tijdelijke aanduiding voor inhoud 2">
            <a:extLst>
              <a:ext uri="{FF2B5EF4-FFF2-40B4-BE49-F238E27FC236}">
                <a16:creationId xmlns:a16="http://schemas.microsoft.com/office/drawing/2014/main" id="{CDD70BFB-E933-4145-A48C-385639C86802}"/>
              </a:ext>
            </a:extLst>
          </p:cNvPr>
          <p:cNvSpPr>
            <a:spLocks noGrp="1"/>
          </p:cNvSpPr>
          <p:nvPr>
            <p:ph sz="half" idx="1"/>
          </p:nvPr>
        </p:nvSpPr>
        <p:spPr>
          <a:xfrm>
            <a:off x="1476915" y="2888250"/>
            <a:ext cx="4297351" cy="2959777"/>
          </a:xfrm>
        </p:spPr>
        <p:txBody>
          <a:bodyPr anchor="t">
            <a:normAutofit/>
          </a:bodyPr>
          <a:lstStyle/>
          <a:p>
            <a:pPr marL="0" indent="0">
              <a:buNone/>
            </a:pPr>
            <a:r>
              <a:rPr lang="nl-NL" sz="1400" b="1" dirty="0"/>
              <a:t>Doelen </a:t>
            </a:r>
            <a:r>
              <a:rPr lang="nl-NL" sz="1400" dirty="0"/>
              <a:t>hervorming stelsel</a:t>
            </a:r>
          </a:p>
          <a:p>
            <a:pPr marL="0" indent="0">
              <a:buNone/>
            </a:pPr>
            <a:r>
              <a:rPr lang="nl-NL" sz="1400" dirty="0"/>
              <a:t>Het SER advies bevat voorstellen voor een duurzaam houdbaar stelsel dat:</a:t>
            </a:r>
          </a:p>
          <a:p>
            <a:r>
              <a:rPr lang="nl-NL" sz="1400" dirty="0"/>
              <a:t>− eerder perspectief biedt op een koopkrachtig pensioen, wat ook betekent dat het pensioen directer meebeweegt met de ontwikkeling van de economie;</a:t>
            </a:r>
          </a:p>
          <a:p>
            <a:r>
              <a:rPr lang="nl-NL" sz="1400" dirty="0"/>
              <a:t>− pensioen transparanter en persoonlijker maakt;</a:t>
            </a:r>
          </a:p>
          <a:p>
            <a:r>
              <a:rPr lang="nl-NL" sz="1400" dirty="0"/>
              <a:t>− beter aansluit bij de ontwikkelingen in de maatschappij en op de arbeidsmarkt.</a:t>
            </a:r>
          </a:p>
        </p:txBody>
      </p:sp>
      <p:cxnSp>
        <p:nvCxnSpPr>
          <p:cNvPr id="20" name="Straight Connector 10">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sp>
        <p:nvSpPr>
          <p:cNvPr id="4" name="Tijdelijke aanduiding voor inhoud 3">
            <a:extLst>
              <a:ext uri="{FF2B5EF4-FFF2-40B4-BE49-F238E27FC236}">
                <a16:creationId xmlns:a16="http://schemas.microsoft.com/office/drawing/2014/main" id="{7D341535-5FC9-4DE5-9D2C-39E49C9A7ECF}"/>
              </a:ext>
            </a:extLst>
          </p:cNvPr>
          <p:cNvSpPr>
            <a:spLocks noGrp="1"/>
          </p:cNvSpPr>
          <p:nvPr>
            <p:ph sz="half" idx="2"/>
          </p:nvPr>
        </p:nvSpPr>
        <p:spPr>
          <a:xfrm>
            <a:off x="6417731" y="2888250"/>
            <a:ext cx="4292594" cy="2959778"/>
          </a:xfrm>
        </p:spPr>
        <p:txBody>
          <a:bodyPr anchor="t">
            <a:normAutofit/>
          </a:bodyPr>
          <a:lstStyle/>
          <a:p>
            <a:pPr marL="0" indent="0">
              <a:buNone/>
            </a:pPr>
            <a:r>
              <a:rPr lang="nl-NL" sz="1900" dirty="0"/>
              <a:t>In de voorstellen blijven de sterke punten van het huidige pensioenstelsel nadrukkelijk behouden en worden de zwaktes aangepakt. Bij de sterke punten gaat het met name om de </a:t>
            </a:r>
            <a:r>
              <a:rPr lang="nl-NL" sz="1900" dirty="0" err="1"/>
              <a:t>toereikendheid</a:t>
            </a:r>
            <a:r>
              <a:rPr lang="nl-NL" sz="1900" dirty="0"/>
              <a:t> van het pensioen door de hoge deelname aan het werknemerspensioen via de huidige verplichtstelling en de ruime fiscale facilitering, de meerwaarde van risicodeling, solidariteit en de levenslange pensioenuitkeringen. </a:t>
            </a:r>
          </a:p>
        </p:txBody>
      </p:sp>
      <p:sp>
        <p:nvSpPr>
          <p:cNvPr id="5" name="Rechthoek 4">
            <a:extLst>
              <a:ext uri="{FF2B5EF4-FFF2-40B4-BE49-F238E27FC236}">
                <a16:creationId xmlns:a16="http://schemas.microsoft.com/office/drawing/2014/main" id="{0E05ECFB-DE06-4B8F-89A3-898FC47096DE}"/>
              </a:ext>
            </a:extLst>
          </p:cNvPr>
          <p:cNvSpPr/>
          <p:nvPr/>
        </p:nvSpPr>
        <p:spPr>
          <a:xfrm>
            <a:off x="9886950" y="6096000"/>
            <a:ext cx="2298572" cy="712362"/>
          </a:xfrm>
          <a:prstGeom prst="rect">
            <a:avLst/>
          </a:prstGeom>
          <a:solidFill>
            <a:schemeClr val="tx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6984213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Top Corners Rounded 13">
            <a:extLst>
              <a:ext uri="{FF2B5EF4-FFF2-40B4-BE49-F238E27FC236}">
                <a16:creationId xmlns:a16="http://schemas.microsoft.com/office/drawing/2014/main" id="{3BAF1561-20C4-41FD-A35F-BF2B9E727F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529466" y="996722"/>
            <a:ext cx="5923488" cy="4864556"/>
          </a:xfrm>
          <a:prstGeom prst="round2SameRect">
            <a:avLst>
              <a:gd name="adj1" fmla="val 3762"/>
              <a:gd name="adj2" fmla="val 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Top Corners Rounded 15">
            <a:extLst>
              <a:ext uri="{FF2B5EF4-FFF2-40B4-BE49-F238E27FC236}">
                <a16:creationId xmlns:a16="http://schemas.microsoft.com/office/drawing/2014/main" id="{839DC788-B140-4F3E-A91E-CB3E70ED94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57200" y="1050468"/>
            <a:ext cx="5609397" cy="4757058"/>
          </a:xfrm>
          <a:prstGeom prst="round2SameRect">
            <a:avLst>
              <a:gd name="adj1" fmla="val 2061"/>
              <a:gd name="adj2" fmla="val 0"/>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129E4C8-26B0-41BE-9DA8-6C85D1A91D39}"/>
              </a:ext>
            </a:extLst>
          </p:cNvPr>
          <p:cNvSpPr>
            <a:spLocks noGrp="1"/>
          </p:cNvSpPr>
          <p:nvPr>
            <p:ph type="title"/>
          </p:nvPr>
        </p:nvSpPr>
        <p:spPr>
          <a:xfrm>
            <a:off x="321733" y="981091"/>
            <a:ext cx="4092951" cy="1624457"/>
          </a:xfrm>
        </p:spPr>
        <p:txBody>
          <a:bodyPr>
            <a:normAutofit/>
          </a:bodyPr>
          <a:lstStyle/>
          <a:p>
            <a:r>
              <a:rPr lang="nl-NL" sz="3600">
                <a:solidFill>
                  <a:schemeClr val="bg1"/>
                </a:solidFill>
              </a:rPr>
              <a:t>Principe akkoord: AOW-leeftijd</a:t>
            </a:r>
          </a:p>
        </p:txBody>
      </p:sp>
      <p:cxnSp>
        <p:nvCxnSpPr>
          <p:cNvPr id="18" name="Straight Connector 17">
            <a:extLst>
              <a:ext uri="{FF2B5EF4-FFF2-40B4-BE49-F238E27FC236}">
                <a16:creationId xmlns:a16="http://schemas.microsoft.com/office/drawing/2014/main" id="{FC18D930-0EEE-448F-ABF1-2AA3C83DA5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4071" y="2705800"/>
            <a:ext cx="1597456" cy="0"/>
          </a:xfrm>
          <a:prstGeom prst="line">
            <a:avLst/>
          </a:prstGeom>
          <a:ln w="508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4B1BD036-A3FB-4B43-A1A0-2834B5D71DD2}"/>
              </a:ext>
            </a:extLst>
          </p:cNvPr>
          <p:cNvSpPr>
            <a:spLocks noGrp="1"/>
          </p:cNvSpPr>
          <p:nvPr>
            <p:ph idx="1"/>
          </p:nvPr>
        </p:nvSpPr>
        <p:spPr>
          <a:xfrm>
            <a:off x="321733" y="2834809"/>
            <a:ext cx="4092951" cy="3042099"/>
          </a:xfrm>
        </p:spPr>
        <p:txBody>
          <a:bodyPr anchor="t">
            <a:normAutofit/>
          </a:bodyPr>
          <a:lstStyle/>
          <a:p>
            <a:r>
              <a:rPr lang="nl-NL" dirty="0">
                <a:solidFill>
                  <a:schemeClr val="bg1"/>
                </a:solidFill>
              </a:rPr>
              <a:t>Bevriezing op 66 jaar en 4 maanden in 2020 en 2021</a:t>
            </a:r>
          </a:p>
          <a:p>
            <a:r>
              <a:rPr lang="nl-NL" dirty="0">
                <a:solidFill>
                  <a:schemeClr val="bg1"/>
                </a:solidFill>
              </a:rPr>
              <a:t>Daarna 1 jaar langer leven = 8 maanden hogere AOW-leeftijd</a:t>
            </a:r>
          </a:p>
          <a:p>
            <a:pPr marL="0" indent="0">
              <a:buNone/>
            </a:pPr>
            <a:endParaRPr lang="nl-NL" dirty="0">
              <a:solidFill>
                <a:schemeClr val="bg1"/>
              </a:solidFill>
            </a:endParaRPr>
          </a:p>
        </p:txBody>
      </p:sp>
      <p:pic>
        <p:nvPicPr>
          <p:cNvPr id="4" name="Afbeelding 3">
            <a:extLst>
              <a:ext uri="{FF2B5EF4-FFF2-40B4-BE49-F238E27FC236}">
                <a16:creationId xmlns:a16="http://schemas.microsoft.com/office/drawing/2014/main" id="{72AE16AE-DFE4-4124-9B17-76BA6E0214DD}"/>
              </a:ext>
            </a:extLst>
          </p:cNvPr>
          <p:cNvPicPr>
            <a:picLocks noChangeAspect="1"/>
          </p:cNvPicPr>
          <p:nvPr/>
        </p:nvPicPr>
        <p:blipFill>
          <a:blip r:embed="rId2"/>
          <a:stretch>
            <a:fillRect/>
          </a:stretch>
        </p:blipFill>
        <p:spPr>
          <a:xfrm>
            <a:off x="5203767" y="1150689"/>
            <a:ext cx="6542117" cy="4399574"/>
          </a:xfrm>
          <a:prstGeom prst="rect">
            <a:avLst/>
          </a:prstGeom>
        </p:spPr>
      </p:pic>
      <p:pic>
        <p:nvPicPr>
          <p:cNvPr id="8" name="Afbeelding 7">
            <a:extLst>
              <a:ext uri="{FF2B5EF4-FFF2-40B4-BE49-F238E27FC236}">
                <a16:creationId xmlns:a16="http://schemas.microsoft.com/office/drawing/2014/main" id="{C8743427-18C3-476B-A4D0-ED00BA415D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70972" y="5876908"/>
            <a:ext cx="2114550" cy="931454"/>
          </a:xfrm>
          <a:prstGeom prst="rect">
            <a:avLst/>
          </a:prstGeom>
        </p:spPr>
      </p:pic>
    </p:spTree>
    <p:extLst>
      <p:ext uri="{BB962C8B-B14F-4D97-AF65-F5344CB8AC3E}">
        <p14:creationId xmlns:p14="http://schemas.microsoft.com/office/powerpoint/2010/main" val="3987329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Tijdelijke aanduiding voor inhoud 3">
            <a:extLst>
              <a:ext uri="{FF2B5EF4-FFF2-40B4-BE49-F238E27FC236}">
                <a16:creationId xmlns:a16="http://schemas.microsoft.com/office/drawing/2014/main" id="{ECCB396B-9C57-421F-9B4A-8C7B8616BC06}"/>
              </a:ext>
            </a:extLst>
          </p:cNvPr>
          <p:cNvPicPr>
            <a:picLocks noGrp="1" noChangeAspect="1"/>
          </p:cNvPicPr>
          <p:nvPr>
            <p:ph idx="1"/>
          </p:nvPr>
        </p:nvPicPr>
        <p:blipFill>
          <a:blip r:embed="rId2"/>
          <a:stretch>
            <a:fillRect/>
          </a:stretch>
        </p:blipFill>
        <p:spPr>
          <a:xfrm>
            <a:off x="643467" y="1014814"/>
            <a:ext cx="10905066" cy="4852755"/>
          </a:xfrm>
          <a:prstGeom prst="rect">
            <a:avLst/>
          </a:prstGeom>
        </p:spPr>
      </p:pic>
    </p:spTree>
    <p:extLst>
      <p:ext uri="{BB962C8B-B14F-4D97-AF65-F5344CB8AC3E}">
        <p14:creationId xmlns:p14="http://schemas.microsoft.com/office/powerpoint/2010/main" val="1389680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Top Corners Rounded 16">
            <a:extLst>
              <a:ext uri="{FF2B5EF4-FFF2-40B4-BE49-F238E27FC236}">
                <a16:creationId xmlns:a16="http://schemas.microsoft.com/office/drawing/2014/main" id="{3BAF1561-20C4-41FD-A35F-BF2B9E727F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529466" y="996722"/>
            <a:ext cx="5923488" cy="4864556"/>
          </a:xfrm>
          <a:prstGeom prst="round2SameRect">
            <a:avLst>
              <a:gd name="adj1" fmla="val 3762"/>
              <a:gd name="adj2" fmla="val 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Top Corners Rounded 18">
            <a:extLst>
              <a:ext uri="{FF2B5EF4-FFF2-40B4-BE49-F238E27FC236}">
                <a16:creationId xmlns:a16="http://schemas.microsoft.com/office/drawing/2014/main" id="{839DC788-B140-4F3E-A91E-CB3E70ED94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57200" y="1050468"/>
            <a:ext cx="5609397" cy="4757058"/>
          </a:xfrm>
          <a:prstGeom prst="round2SameRect">
            <a:avLst>
              <a:gd name="adj1" fmla="val 2061"/>
              <a:gd name="adj2" fmla="val 0"/>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129E4C8-26B0-41BE-9DA8-6C85D1A91D39}"/>
              </a:ext>
            </a:extLst>
          </p:cNvPr>
          <p:cNvSpPr>
            <a:spLocks noGrp="1"/>
          </p:cNvSpPr>
          <p:nvPr>
            <p:ph type="title"/>
          </p:nvPr>
        </p:nvSpPr>
        <p:spPr>
          <a:xfrm>
            <a:off x="321733" y="981091"/>
            <a:ext cx="4092951" cy="1624457"/>
          </a:xfrm>
        </p:spPr>
        <p:txBody>
          <a:bodyPr>
            <a:normAutofit/>
          </a:bodyPr>
          <a:lstStyle/>
          <a:p>
            <a:r>
              <a:rPr lang="nl-NL" sz="3600">
                <a:solidFill>
                  <a:schemeClr val="bg1"/>
                </a:solidFill>
              </a:rPr>
              <a:t>Principe akkoord: sectorale ruimte </a:t>
            </a:r>
          </a:p>
        </p:txBody>
      </p:sp>
      <p:cxnSp>
        <p:nvCxnSpPr>
          <p:cNvPr id="21" name="Straight Connector 20">
            <a:extLst>
              <a:ext uri="{FF2B5EF4-FFF2-40B4-BE49-F238E27FC236}">
                <a16:creationId xmlns:a16="http://schemas.microsoft.com/office/drawing/2014/main" id="{FC18D930-0EEE-448F-ABF1-2AA3C83DA5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4071" y="2705800"/>
            <a:ext cx="1597456" cy="0"/>
          </a:xfrm>
          <a:prstGeom prst="line">
            <a:avLst/>
          </a:prstGeom>
          <a:ln w="508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4B1BD036-A3FB-4B43-A1A0-2834B5D71DD2}"/>
              </a:ext>
            </a:extLst>
          </p:cNvPr>
          <p:cNvSpPr>
            <a:spLocks noGrp="1"/>
          </p:cNvSpPr>
          <p:nvPr>
            <p:ph idx="1"/>
          </p:nvPr>
        </p:nvSpPr>
        <p:spPr>
          <a:xfrm>
            <a:off x="321733" y="2834809"/>
            <a:ext cx="4092951" cy="3042099"/>
          </a:xfrm>
        </p:spPr>
        <p:txBody>
          <a:bodyPr anchor="t">
            <a:normAutofit/>
          </a:bodyPr>
          <a:lstStyle/>
          <a:p>
            <a:r>
              <a:rPr lang="nl-NL" sz="1700" b="1" dirty="0">
                <a:solidFill>
                  <a:schemeClr val="bg1"/>
                </a:solidFill>
              </a:rPr>
              <a:t>Korte termijn: 5 jaar.</a:t>
            </a:r>
          </a:p>
          <a:p>
            <a:pPr marL="0" indent="0">
              <a:buNone/>
            </a:pPr>
            <a:r>
              <a:rPr lang="nl-NL" sz="1700" dirty="0">
                <a:solidFill>
                  <a:schemeClr val="bg1"/>
                </a:solidFill>
              </a:rPr>
              <a:t>Overgangsmaatregel RVU: Geen RVU-boete bij maximaal 3 jaar eerder dan AOW-leeftijd stoppen tot max 19.000 euro uitkering bruto per jaar. </a:t>
            </a:r>
          </a:p>
          <a:p>
            <a:pPr marL="0" indent="0">
              <a:buNone/>
            </a:pPr>
            <a:r>
              <a:rPr lang="nl-NL" sz="1700" dirty="0">
                <a:solidFill>
                  <a:schemeClr val="bg1"/>
                </a:solidFill>
              </a:rPr>
              <a:t>Van max 50 weken naar max 100 weken LFU-opbouw </a:t>
            </a:r>
          </a:p>
          <a:p>
            <a:r>
              <a:rPr lang="nl-NL" sz="1700" b="1" dirty="0">
                <a:solidFill>
                  <a:schemeClr val="bg1"/>
                </a:solidFill>
              </a:rPr>
              <a:t>Lange termijn:</a:t>
            </a:r>
          </a:p>
          <a:p>
            <a:pPr marL="0" indent="0">
              <a:buNone/>
            </a:pPr>
            <a:r>
              <a:rPr lang="nl-NL" sz="1700" dirty="0">
                <a:solidFill>
                  <a:schemeClr val="bg1"/>
                </a:solidFill>
              </a:rPr>
              <a:t>45 dienstjaren pensioen? Of voortzetting deze regeling?</a:t>
            </a:r>
          </a:p>
          <a:p>
            <a:endParaRPr lang="nl-NL" sz="1700" dirty="0">
              <a:solidFill>
                <a:schemeClr val="bg1"/>
              </a:solidFill>
            </a:endParaRPr>
          </a:p>
        </p:txBody>
      </p:sp>
      <p:pic>
        <p:nvPicPr>
          <p:cNvPr id="5" name="Afbeelding 4">
            <a:extLst>
              <a:ext uri="{FF2B5EF4-FFF2-40B4-BE49-F238E27FC236}">
                <a16:creationId xmlns:a16="http://schemas.microsoft.com/office/drawing/2014/main" id="{B9B1DD4A-60ED-4A04-8A5D-61F0508808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3767" y="1739480"/>
            <a:ext cx="6542117" cy="3221992"/>
          </a:xfrm>
          <a:prstGeom prst="rect">
            <a:avLst/>
          </a:prstGeom>
        </p:spPr>
      </p:pic>
      <p:pic>
        <p:nvPicPr>
          <p:cNvPr id="8" name="Afbeelding 7">
            <a:extLst>
              <a:ext uri="{FF2B5EF4-FFF2-40B4-BE49-F238E27FC236}">
                <a16:creationId xmlns:a16="http://schemas.microsoft.com/office/drawing/2014/main" id="{8D4135E4-7497-4A0D-B23D-FF9B9F7E33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70972" y="5876908"/>
            <a:ext cx="2114550" cy="931454"/>
          </a:xfrm>
          <a:prstGeom prst="rect">
            <a:avLst/>
          </a:prstGeom>
        </p:spPr>
      </p:pic>
    </p:spTree>
    <p:extLst>
      <p:ext uri="{BB962C8B-B14F-4D97-AF65-F5344CB8AC3E}">
        <p14:creationId xmlns:p14="http://schemas.microsoft.com/office/powerpoint/2010/main" val="1353171664"/>
      </p:ext>
    </p:extLst>
  </p:cSld>
  <p:clrMapOvr>
    <a:masterClrMapping/>
  </p:clrMapOvr>
  <p:transition spd="slow">
    <p:wheel spokes="1"/>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Tijdelijke aanduiding voor inhoud 3">
            <a:extLst>
              <a:ext uri="{FF2B5EF4-FFF2-40B4-BE49-F238E27FC236}">
                <a16:creationId xmlns:a16="http://schemas.microsoft.com/office/drawing/2014/main" id="{D3AEE7AB-63D3-452B-99DD-739E2153BBF5}"/>
              </a:ext>
            </a:extLst>
          </p:cNvPr>
          <p:cNvPicPr>
            <a:picLocks noGrp="1" noChangeAspect="1"/>
          </p:cNvPicPr>
          <p:nvPr>
            <p:ph idx="1"/>
          </p:nvPr>
        </p:nvPicPr>
        <p:blipFill>
          <a:blip r:embed="rId3"/>
          <a:stretch>
            <a:fillRect/>
          </a:stretch>
        </p:blipFill>
        <p:spPr>
          <a:xfrm>
            <a:off x="1313969" y="643467"/>
            <a:ext cx="9564061" cy="5571066"/>
          </a:xfrm>
          <a:prstGeom prst="rect">
            <a:avLst/>
          </a:prstGeom>
        </p:spPr>
      </p:pic>
    </p:spTree>
    <p:extLst>
      <p:ext uri="{BB962C8B-B14F-4D97-AF65-F5344CB8AC3E}">
        <p14:creationId xmlns:p14="http://schemas.microsoft.com/office/powerpoint/2010/main" val="104092111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45F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Tijdelijke aanduiding voor inhoud 3">
            <a:extLst>
              <a:ext uri="{FF2B5EF4-FFF2-40B4-BE49-F238E27FC236}">
                <a16:creationId xmlns:a16="http://schemas.microsoft.com/office/drawing/2014/main" id="{76B6FB00-A181-45D9-B678-045D494156CF}"/>
              </a:ext>
            </a:extLst>
          </p:cNvPr>
          <p:cNvPicPr>
            <a:picLocks noGrp="1" noChangeAspect="1"/>
          </p:cNvPicPr>
          <p:nvPr>
            <p:ph idx="1"/>
          </p:nvPr>
        </p:nvPicPr>
        <p:blipFill>
          <a:blip r:embed="rId2"/>
          <a:stretch>
            <a:fillRect/>
          </a:stretch>
        </p:blipFill>
        <p:spPr>
          <a:xfrm>
            <a:off x="643467" y="770891"/>
            <a:ext cx="10905066" cy="5316218"/>
          </a:xfrm>
          <a:prstGeom prst="rect">
            <a:avLst/>
          </a:prstGeom>
        </p:spPr>
      </p:pic>
    </p:spTree>
    <p:extLst>
      <p:ext uri="{BB962C8B-B14F-4D97-AF65-F5344CB8AC3E}">
        <p14:creationId xmlns:p14="http://schemas.microsoft.com/office/powerpoint/2010/main" val="261250295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1">
              <a:lumMod val="75000"/>
              <a:lumOff val="2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CDF1DBD-F847-4A0A-802C-98CC660EF963}"/>
              </a:ext>
            </a:extLst>
          </p:cNvPr>
          <p:cNvSpPr>
            <a:spLocks noGrp="1"/>
          </p:cNvSpPr>
          <p:nvPr>
            <p:ph type="title"/>
          </p:nvPr>
        </p:nvSpPr>
        <p:spPr>
          <a:xfrm>
            <a:off x="643467" y="643467"/>
            <a:ext cx="3363974" cy="1597315"/>
          </a:xfrm>
          <a:noFill/>
          <a:ln w="19050">
            <a:solidFill>
              <a:schemeClr val="bg1"/>
            </a:solidFill>
          </a:ln>
        </p:spPr>
        <p:txBody>
          <a:bodyPr vert="horz" wrap="square" lIns="91440" tIns="45720" rIns="91440" bIns="45720" rtlCol="0" anchor="ctr">
            <a:normAutofit/>
          </a:bodyPr>
          <a:lstStyle/>
          <a:p>
            <a:pPr algn="ctr"/>
            <a:r>
              <a:rPr lang="en-US" sz="2800" kern="1200">
                <a:solidFill>
                  <a:schemeClr val="bg1"/>
                </a:solidFill>
                <a:latin typeface="+mj-lt"/>
                <a:ea typeface="+mj-ea"/>
                <a:cs typeface="+mj-cs"/>
              </a:rPr>
              <a:t>Vooraf: het pensioenstelsel</a:t>
            </a:r>
          </a:p>
        </p:txBody>
      </p:sp>
      <p:sp>
        <p:nvSpPr>
          <p:cNvPr id="3" name="Tijdelijke aanduiding voor inhoud 2">
            <a:extLst>
              <a:ext uri="{FF2B5EF4-FFF2-40B4-BE49-F238E27FC236}">
                <a16:creationId xmlns:a16="http://schemas.microsoft.com/office/drawing/2014/main" id="{A14AEBF5-D2D4-4927-A5A9-FD7DE94A5AF5}"/>
              </a:ext>
            </a:extLst>
          </p:cNvPr>
          <p:cNvSpPr>
            <a:spLocks noGrp="1"/>
          </p:cNvSpPr>
          <p:nvPr>
            <p:ph sz="half" idx="2"/>
          </p:nvPr>
        </p:nvSpPr>
        <p:spPr>
          <a:xfrm>
            <a:off x="643468" y="2638044"/>
            <a:ext cx="3363974" cy="3415622"/>
          </a:xfrm>
        </p:spPr>
        <p:txBody>
          <a:bodyPr vert="horz" lIns="91440" tIns="45720" rIns="91440" bIns="45720" rtlCol="0">
            <a:normAutofit/>
          </a:bodyPr>
          <a:lstStyle/>
          <a:p>
            <a:r>
              <a:rPr lang="en-US" dirty="0">
                <a:solidFill>
                  <a:schemeClr val="bg1"/>
                </a:solidFill>
              </a:rPr>
              <a:t>Twee </a:t>
            </a:r>
            <a:r>
              <a:rPr lang="en-US" dirty="0" err="1">
                <a:solidFill>
                  <a:schemeClr val="bg1"/>
                </a:solidFill>
              </a:rPr>
              <a:t>tafels</a:t>
            </a:r>
            <a:r>
              <a:rPr lang="en-US" dirty="0">
                <a:solidFill>
                  <a:schemeClr val="bg1"/>
                </a:solidFill>
              </a:rPr>
              <a:t>;</a:t>
            </a:r>
          </a:p>
          <a:p>
            <a:pPr marL="0" indent="0">
              <a:buNone/>
            </a:pPr>
            <a:r>
              <a:rPr lang="en-US" dirty="0">
                <a:solidFill>
                  <a:schemeClr val="bg1"/>
                </a:solidFill>
              </a:rPr>
              <a:t>1.</a:t>
            </a:r>
            <a:r>
              <a:rPr lang="en-US" u="sng" dirty="0">
                <a:solidFill>
                  <a:schemeClr val="bg1"/>
                </a:solidFill>
              </a:rPr>
              <a:t> SER</a:t>
            </a:r>
            <a:r>
              <a:rPr lang="en-US" dirty="0">
                <a:solidFill>
                  <a:schemeClr val="bg1"/>
                </a:solidFill>
              </a:rPr>
              <a:t>: </a:t>
            </a:r>
            <a:r>
              <a:rPr lang="en-US" dirty="0" err="1">
                <a:solidFill>
                  <a:schemeClr val="bg1"/>
                </a:solidFill>
              </a:rPr>
              <a:t>onderhandeling</a:t>
            </a:r>
            <a:r>
              <a:rPr lang="en-US" dirty="0">
                <a:solidFill>
                  <a:schemeClr val="bg1"/>
                </a:solidFill>
              </a:rPr>
              <a:t> over het </a:t>
            </a:r>
            <a:r>
              <a:rPr lang="en-US" dirty="0" err="1">
                <a:solidFill>
                  <a:schemeClr val="bg1"/>
                </a:solidFill>
              </a:rPr>
              <a:t>nieuwe</a:t>
            </a:r>
            <a:r>
              <a:rPr lang="en-US" dirty="0">
                <a:solidFill>
                  <a:schemeClr val="bg1"/>
                </a:solidFill>
              </a:rPr>
              <a:t> </a:t>
            </a:r>
            <a:r>
              <a:rPr lang="en-US" dirty="0" err="1">
                <a:solidFill>
                  <a:schemeClr val="bg1"/>
                </a:solidFill>
              </a:rPr>
              <a:t>pensioenstelsel</a:t>
            </a:r>
            <a:r>
              <a:rPr lang="en-US" dirty="0">
                <a:solidFill>
                  <a:schemeClr val="bg1"/>
                </a:solidFill>
              </a:rPr>
              <a:t>.</a:t>
            </a:r>
          </a:p>
          <a:p>
            <a:pPr marL="0" indent="0">
              <a:buNone/>
            </a:pPr>
            <a:r>
              <a:rPr lang="en-US" dirty="0">
                <a:solidFill>
                  <a:schemeClr val="bg1"/>
                </a:solidFill>
              </a:rPr>
              <a:t>2. </a:t>
            </a:r>
            <a:r>
              <a:rPr lang="en-US" u="sng" dirty="0" err="1">
                <a:solidFill>
                  <a:schemeClr val="bg1"/>
                </a:solidFill>
              </a:rPr>
              <a:t>Kabinet</a:t>
            </a:r>
            <a:r>
              <a:rPr lang="en-US" dirty="0">
                <a:solidFill>
                  <a:schemeClr val="bg1"/>
                </a:solidFill>
              </a:rPr>
              <a:t>: AOW, </a:t>
            </a:r>
            <a:r>
              <a:rPr lang="en-US" dirty="0" err="1">
                <a:solidFill>
                  <a:schemeClr val="bg1"/>
                </a:solidFill>
              </a:rPr>
              <a:t>zware</a:t>
            </a:r>
            <a:r>
              <a:rPr lang="en-US" dirty="0">
                <a:solidFill>
                  <a:schemeClr val="bg1"/>
                </a:solidFill>
              </a:rPr>
              <a:t> </a:t>
            </a:r>
            <a:r>
              <a:rPr lang="en-US" dirty="0" err="1">
                <a:solidFill>
                  <a:schemeClr val="bg1"/>
                </a:solidFill>
              </a:rPr>
              <a:t>beroepen</a:t>
            </a:r>
            <a:r>
              <a:rPr lang="en-US" dirty="0">
                <a:solidFill>
                  <a:schemeClr val="bg1"/>
                </a:solidFill>
              </a:rPr>
              <a:t> etc.</a:t>
            </a:r>
          </a:p>
        </p:txBody>
      </p:sp>
      <p:pic>
        <p:nvPicPr>
          <p:cNvPr id="4" name="Picture 5" descr="taart%20pensioenstelsel_tcm20-172358">
            <a:extLst>
              <a:ext uri="{FF2B5EF4-FFF2-40B4-BE49-F238E27FC236}">
                <a16:creationId xmlns:a16="http://schemas.microsoft.com/office/drawing/2014/main" id="{977945C7-C399-4DA0-B35B-AAE84D94573E}"/>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5718048" y="643467"/>
            <a:ext cx="5410199" cy="54101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Afbeelding 5">
            <a:extLst>
              <a:ext uri="{FF2B5EF4-FFF2-40B4-BE49-F238E27FC236}">
                <a16:creationId xmlns:a16="http://schemas.microsoft.com/office/drawing/2014/main" id="{68196A63-DE74-4AE9-8F67-921A7756F4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70972" y="5620703"/>
            <a:ext cx="2114550" cy="1187659"/>
          </a:xfrm>
          <a:prstGeom prst="rect">
            <a:avLst/>
          </a:prstGeom>
        </p:spPr>
      </p:pic>
    </p:spTree>
    <p:extLst>
      <p:ext uri="{BB962C8B-B14F-4D97-AF65-F5344CB8AC3E}">
        <p14:creationId xmlns:p14="http://schemas.microsoft.com/office/powerpoint/2010/main" val="570443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373A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50BC353-6FC1-42FA-BD9D-955E4897491C}"/>
              </a:ext>
            </a:extLst>
          </p:cNvPr>
          <p:cNvSpPr>
            <a:spLocks noGrp="1"/>
          </p:cNvSpPr>
          <p:nvPr>
            <p:ph type="title"/>
          </p:nvPr>
        </p:nvSpPr>
        <p:spPr>
          <a:xfrm>
            <a:off x="524256" y="4767072"/>
            <a:ext cx="6594189" cy="1625210"/>
          </a:xfrm>
        </p:spPr>
        <p:txBody>
          <a:bodyPr>
            <a:normAutofit/>
          </a:bodyPr>
          <a:lstStyle/>
          <a:p>
            <a:pPr algn="r"/>
            <a:r>
              <a:rPr lang="en-US">
                <a:solidFill>
                  <a:srgbClr val="FFFFFF"/>
                </a:solidFill>
              </a:rPr>
              <a:t>Hoe nu verder? </a:t>
            </a:r>
            <a:endParaRPr lang="nl-NL">
              <a:solidFill>
                <a:srgbClr val="FFFFFF"/>
              </a:solidFill>
            </a:endParaRPr>
          </a:p>
        </p:txBody>
      </p:sp>
      <p:pic>
        <p:nvPicPr>
          <p:cNvPr id="5" name="Afbeelding 4">
            <a:extLst>
              <a:ext uri="{FF2B5EF4-FFF2-40B4-BE49-F238E27FC236}">
                <a16:creationId xmlns:a16="http://schemas.microsoft.com/office/drawing/2014/main" id="{9F7326F4-D13B-47BC-ADBA-4A4C661AF089}"/>
              </a:ext>
            </a:extLst>
          </p:cNvPr>
          <p:cNvPicPr>
            <a:picLocks noChangeAspect="1"/>
          </p:cNvPicPr>
          <p:nvPr/>
        </p:nvPicPr>
        <p:blipFill rotWithShape="1">
          <a:blip r:embed="rId3">
            <a:extLst>
              <a:ext uri="{28A0092B-C50C-407E-A947-70E740481C1C}">
                <a14:useLocalDpi xmlns:a14="http://schemas.microsoft.com/office/drawing/2010/main" val="0"/>
              </a:ext>
            </a:extLst>
          </a:blip>
          <a:srcRect r="2" b="12554"/>
          <a:stretch/>
        </p:blipFill>
        <p:spPr>
          <a:xfrm>
            <a:off x="327547" y="321733"/>
            <a:ext cx="7058306" cy="4107392"/>
          </a:xfrm>
          <a:prstGeom prst="rect">
            <a:avLst/>
          </a:prstGeom>
        </p:spPr>
      </p:pic>
      <p:sp>
        <p:nvSpPr>
          <p:cNvPr id="12" name="Rectangle 11">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3E1C5C54-63C6-4E62-BD1E-CBE8892F4574}"/>
              </a:ext>
            </a:extLst>
          </p:cNvPr>
          <p:cNvSpPr>
            <a:spLocks noGrp="1"/>
          </p:cNvSpPr>
          <p:nvPr>
            <p:ph idx="1"/>
          </p:nvPr>
        </p:nvSpPr>
        <p:spPr>
          <a:xfrm>
            <a:off x="8029319" y="917725"/>
            <a:ext cx="3424739" cy="4852362"/>
          </a:xfrm>
        </p:spPr>
        <p:txBody>
          <a:bodyPr anchor="ctr">
            <a:normAutofit/>
          </a:bodyPr>
          <a:lstStyle/>
          <a:p>
            <a:pPr>
              <a:buFontTx/>
              <a:buChar char="-"/>
            </a:pPr>
            <a:r>
              <a:rPr lang="nl-NL" dirty="0">
                <a:solidFill>
                  <a:srgbClr val="FFFFFF"/>
                </a:solidFill>
              </a:rPr>
              <a:t>Vakcentrales, FNV, CNV en VCP raadplegen deze week hun achterban. Referendum, bijeenkomsten, peiling etc. </a:t>
            </a:r>
          </a:p>
          <a:p>
            <a:pPr>
              <a:buFontTx/>
              <a:buChar char="-"/>
            </a:pPr>
            <a:r>
              <a:rPr lang="nl-NL" dirty="0">
                <a:solidFill>
                  <a:srgbClr val="FFFFFF"/>
                </a:solidFill>
              </a:rPr>
              <a:t>Op </a:t>
            </a:r>
            <a:r>
              <a:rPr lang="nl-NL" b="1" dirty="0">
                <a:solidFill>
                  <a:srgbClr val="FFFFFF"/>
                </a:solidFill>
              </a:rPr>
              <a:t>18 juni </a:t>
            </a:r>
            <a:r>
              <a:rPr lang="nl-NL" dirty="0">
                <a:solidFill>
                  <a:srgbClr val="FFFFFF"/>
                </a:solidFill>
              </a:rPr>
              <a:t>neemt de laatste vakcentrale zijn besluit</a:t>
            </a:r>
          </a:p>
          <a:p>
            <a:pPr>
              <a:buFontTx/>
              <a:buChar char="-"/>
            </a:pPr>
            <a:r>
              <a:rPr lang="nl-NL" dirty="0">
                <a:solidFill>
                  <a:srgbClr val="FFFFFF"/>
                </a:solidFill>
              </a:rPr>
              <a:t>Bij een </a:t>
            </a:r>
            <a:r>
              <a:rPr lang="nl-NL" b="1" dirty="0">
                <a:solidFill>
                  <a:srgbClr val="FFFFFF"/>
                </a:solidFill>
              </a:rPr>
              <a:t>JA</a:t>
            </a:r>
            <a:r>
              <a:rPr lang="nl-NL" dirty="0">
                <a:solidFill>
                  <a:srgbClr val="FFFFFF"/>
                </a:solidFill>
              </a:rPr>
              <a:t>? </a:t>
            </a:r>
            <a:r>
              <a:rPr lang="nl-NL" dirty="0">
                <a:solidFill>
                  <a:schemeClr val="bg1"/>
                </a:solidFill>
              </a:rPr>
              <a:t>een definitie akkoord en zal de SER op vrijdag </a:t>
            </a:r>
            <a:r>
              <a:rPr lang="nl-NL" b="1" dirty="0">
                <a:solidFill>
                  <a:schemeClr val="bg1"/>
                </a:solidFill>
              </a:rPr>
              <a:t>21 juni </a:t>
            </a:r>
            <a:r>
              <a:rPr lang="nl-NL" dirty="0">
                <a:solidFill>
                  <a:schemeClr val="bg1"/>
                </a:solidFill>
              </a:rPr>
              <a:t>het ontwerp SER advies vaststellen</a:t>
            </a:r>
          </a:p>
          <a:p>
            <a:pPr marL="0" indent="0">
              <a:buNone/>
            </a:pPr>
            <a:endParaRPr lang="nl-NL" dirty="0">
              <a:solidFill>
                <a:schemeClr val="bg1"/>
              </a:solidFill>
            </a:endParaRPr>
          </a:p>
          <a:p>
            <a:pPr marL="0" indent="0">
              <a:buNone/>
            </a:pPr>
            <a:r>
              <a:rPr lang="nl-NL" dirty="0">
                <a:solidFill>
                  <a:schemeClr val="bg1"/>
                </a:solidFill>
              </a:rPr>
              <a:t>Voor ons</a:t>
            </a:r>
            <a:endParaRPr lang="nl-NL" dirty="0">
              <a:solidFill>
                <a:srgbClr val="FFFFFF"/>
              </a:solidFill>
            </a:endParaRPr>
          </a:p>
          <a:p>
            <a:pPr>
              <a:buFontTx/>
              <a:buChar char="-"/>
            </a:pPr>
            <a:r>
              <a:rPr lang="nl-NL" dirty="0">
                <a:solidFill>
                  <a:srgbClr val="FFFFFF"/>
                </a:solidFill>
              </a:rPr>
              <a:t>Wettelijke blokkades weg?  - door naar de </a:t>
            </a:r>
            <a:r>
              <a:rPr lang="nl-NL" b="1" dirty="0">
                <a:solidFill>
                  <a:srgbClr val="FFFFFF"/>
                </a:solidFill>
              </a:rPr>
              <a:t>onderhandelingstafel! </a:t>
            </a:r>
          </a:p>
          <a:p>
            <a:pPr marL="0" indent="0">
              <a:buNone/>
            </a:pPr>
            <a:endParaRPr lang="nl-NL" dirty="0">
              <a:solidFill>
                <a:srgbClr val="FFFFFF"/>
              </a:solidFill>
            </a:endParaRPr>
          </a:p>
        </p:txBody>
      </p:sp>
      <p:pic>
        <p:nvPicPr>
          <p:cNvPr id="7" name="Afbeelding 6">
            <a:extLst>
              <a:ext uri="{FF2B5EF4-FFF2-40B4-BE49-F238E27FC236}">
                <a16:creationId xmlns:a16="http://schemas.microsoft.com/office/drawing/2014/main" id="{8BCB03CA-375B-4A9C-B87F-01E5A50AD6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70972" y="5876908"/>
            <a:ext cx="2114550" cy="931454"/>
          </a:xfrm>
          <a:prstGeom prst="rect">
            <a:avLst/>
          </a:prstGeom>
        </p:spPr>
      </p:pic>
      <p:sp>
        <p:nvSpPr>
          <p:cNvPr id="4" name="Rechthoek 3">
            <a:extLst>
              <a:ext uri="{FF2B5EF4-FFF2-40B4-BE49-F238E27FC236}">
                <a16:creationId xmlns:a16="http://schemas.microsoft.com/office/drawing/2014/main" id="{16D02964-6E0C-44B0-B76E-FABFBF80F09E}"/>
              </a:ext>
            </a:extLst>
          </p:cNvPr>
          <p:cNvSpPr/>
          <p:nvPr/>
        </p:nvSpPr>
        <p:spPr>
          <a:xfrm>
            <a:off x="10070972" y="5770087"/>
            <a:ext cx="1793482" cy="766179"/>
          </a:xfrm>
          <a:prstGeom prst="rec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6204575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5" name="Freeform: Shape 8">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0">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el 3">
            <a:extLst>
              <a:ext uri="{FF2B5EF4-FFF2-40B4-BE49-F238E27FC236}">
                <a16:creationId xmlns:a16="http://schemas.microsoft.com/office/drawing/2014/main" id="{C39E48DF-8513-4546-A6F6-D1C658CF72C3}"/>
              </a:ext>
            </a:extLst>
          </p:cNvPr>
          <p:cNvSpPr>
            <a:spLocks noGrp="1"/>
          </p:cNvSpPr>
          <p:nvPr>
            <p:ph type="title"/>
          </p:nvPr>
        </p:nvSpPr>
        <p:spPr>
          <a:xfrm>
            <a:off x="2555631" y="1441938"/>
            <a:ext cx="7080738" cy="3974124"/>
          </a:xfrm>
        </p:spPr>
        <p:txBody>
          <a:bodyPr vert="horz" lIns="91440" tIns="45720" rIns="91440" bIns="45720" rtlCol="0" anchor="ctr">
            <a:normAutofit/>
          </a:bodyPr>
          <a:lstStyle/>
          <a:p>
            <a:pPr algn="ctr"/>
            <a:r>
              <a:rPr lang="en-US" sz="5400" dirty="0" err="1">
                <a:solidFill>
                  <a:schemeClr val="bg1">
                    <a:lumMod val="95000"/>
                    <a:lumOff val="5000"/>
                  </a:schemeClr>
                </a:solidFill>
              </a:rPr>
              <a:t>Vragen</a:t>
            </a:r>
            <a:r>
              <a:rPr lang="en-US" sz="5400" dirty="0">
                <a:solidFill>
                  <a:schemeClr val="bg1">
                    <a:lumMod val="95000"/>
                    <a:lumOff val="5000"/>
                  </a:schemeClr>
                </a:solidFill>
              </a:rPr>
              <a:t>?</a:t>
            </a:r>
          </a:p>
        </p:txBody>
      </p:sp>
      <p:pic>
        <p:nvPicPr>
          <p:cNvPr id="5" name="Afbeelding 4">
            <a:extLst>
              <a:ext uri="{FF2B5EF4-FFF2-40B4-BE49-F238E27FC236}">
                <a16:creationId xmlns:a16="http://schemas.microsoft.com/office/drawing/2014/main" id="{8209D48A-3986-459B-A278-C921F5F709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43922" y="5926546"/>
            <a:ext cx="2114550" cy="931454"/>
          </a:xfrm>
          <a:prstGeom prst="rect">
            <a:avLst/>
          </a:prstGeom>
        </p:spPr>
      </p:pic>
      <p:sp>
        <p:nvSpPr>
          <p:cNvPr id="2" name="Rechthoek 1">
            <a:extLst>
              <a:ext uri="{FF2B5EF4-FFF2-40B4-BE49-F238E27FC236}">
                <a16:creationId xmlns:a16="http://schemas.microsoft.com/office/drawing/2014/main" id="{466A330E-F44A-481E-8AE8-D044863268E7}"/>
              </a:ext>
            </a:extLst>
          </p:cNvPr>
          <p:cNvSpPr/>
          <p:nvPr/>
        </p:nvSpPr>
        <p:spPr>
          <a:xfrm>
            <a:off x="10043922" y="5926546"/>
            <a:ext cx="2144268" cy="931454"/>
          </a:xfrm>
          <a:prstGeom prst="rect">
            <a:avLst/>
          </a:prstGeom>
          <a:solidFill>
            <a:schemeClr val="tx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Tree>
    <p:extLst>
      <p:ext uri="{BB962C8B-B14F-4D97-AF65-F5344CB8AC3E}">
        <p14:creationId xmlns:p14="http://schemas.microsoft.com/office/powerpoint/2010/main" val="158482674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061A59-355A-4749-B787-8C97800D4951}"/>
              </a:ext>
            </a:extLst>
          </p:cNvPr>
          <p:cNvSpPr>
            <a:spLocks noGrp="1"/>
          </p:cNvSpPr>
          <p:nvPr>
            <p:ph type="title"/>
          </p:nvPr>
        </p:nvSpPr>
        <p:spPr/>
        <p:txBody>
          <a:bodyPr/>
          <a:lstStyle/>
          <a:p>
            <a:r>
              <a:rPr lang="nl-NL" dirty="0"/>
              <a:t>Op weg naar een fatsoenlijk politiepensioen</a:t>
            </a:r>
          </a:p>
        </p:txBody>
      </p:sp>
      <p:graphicFrame>
        <p:nvGraphicFramePr>
          <p:cNvPr id="4" name="Tijdelijke aanduiding voor inhoud 3">
            <a:extLst>
              <a:ext uri="{FF2B5EF4-FFF2-40B4-BE49-F238E27FC236}">
                <a16:creationId xmlns:a16="http://schemas.microsoft.com/office/drawing/2014/main" id="{FC42A547-6E81-44A9-923C-6C276D6F4DF5}"/>
              </a:ext>
            </a:extLst>
          </p:cNvPr>
          <p:cNvGraphicFramePr>
            <a:graphicFrameLocks noGrp="1"/>
          </p:cNvGraphicFramePr>
          <p:nvPr>
            <p:ph idx="1"/>
            <p:extLst>
              <p:ext uri="{D42A27DB-BD31-4B8C-83A1-F6EECF244321}">
                <p14:modId xmlns:p14="http://schemas.microsoft.com/office/powerpoint/2010/main" val="423906707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Afbeelding 4">
            <a:extLst>
              <a:ext uri="{FF2B5EF4-FFF2-40B4-BE49-F238E27FC236}">
                <a16:creationId xmlns:a16="http://schemas.microsoft.com/office/drawing/2014/main" id="{B9865F2E-86D1-44B3-B218-7B117108BAD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74530" y="5791200"/>
            <a:ext cx="1810991" cy="1017162"/>
          </a:xfrm>
          <a:prstGeom prst="rect">
            <a:avLst/>
          </a:prstGeom>
        </p:spPr>
      </p:pic>
    </p:spTree>
    <p:extLst>
      <p:ext uri="{BB962C8B-B14F-4D97-AF65-F5344CB8AC3E}">
        <p14:creationId xmlns:p14="http://schemas.microsoft.com/office/powerpoint/2010/main" val="866594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F24A09B-713F-43FC-AB6E-B880839685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rgbClr val="3C40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CB6F164-1DB1-477F-8B8A-0165A479AD21}"/>
              </a:ext>
            </a:extLst>
          </p:cNvPr>
          <p:cNvSpPr>
            <a:spLocks noGrp="1"/>
          </p:cNvSpPr>
          <p:nvPr>
            <p:ph type="title"/>
          </p:nvPr>
        </p:nvSpPr>
        <p:spPr>
          <a:xfrm>
            <a:off x="646744" y="640080"/>
            <a:ext cx="4173905" cy="5577818"/>
          </a:xfrm>
        </p:spPr>
        <p:txBody>
          <a:bodyPr vert="horz" lIns="91440" tIns="45720" rIns="91440" bIns="45720" rtlCol="0" anchor="ctr">
            <a:normAutofit/>
          </a:bodyPr>
          <a:lstStyle/>
          <a:p>
            <a:pPr algn="r"/>
            <a:r>
              <a:rPr lang="en-US" sz="4200" kern="1200" dirty="0" err="1">
                <a:solidFill>
                  <a:srgbClr val="FFFFFF"/>
                </a:solidFill>
                <a:latin typeface="+mj-lt"/>
                <a:ea typeface="+mj-ea"/>
                <a:cs typeface="+mj-cs"/>
              </a:rPr>
              <a:t>Burgerinitiatief</a:t>
            </a:r>
            <a:r>
              <a:rPr lang="en-US" sz="4200" kern="1200" dirty="0">
                <a:solidFill>
                  <a:srgbClr val="FFFFFF"/>
                </a:solidFill>
                <a:latin typeface="+mj-lt"/>
                <a:ea typeface="+mj-ea"/>
                <a:cs typeface="+mj-cs"/>
              </a:rPr>
              <a:t> </a:t>
            </a:r>
            <a:r>
              <a:rPr lang="en-US" sz="4200" kern="1200" dirty="0" err="1">
                <a:solidFill>
                  <a:srgbClr val="FFFFFF"/>
                </a:solidFill>
                <a:latin typeface="+mj-lt"/>
                <a:ea typeface="+mj-ea"/>
                <a:cs typeface="+mj-cs"/>
              </a:rPr>
              <a:t>Politiepensioen</a:t>
            </a:r>
            <a:r>
              <a:rPr lang="en-US" sz="4200" kern="1200" dirty="0">
                <a:solidFill>
                  <a:srgbClr val="FFFFFF"/>
                </a:solidFill>
                <a:latin typeface="+mj-lt"/>
                <a:ea typeface="+mj-ea"/>
                <a:cs typeface="+mj-cs"/>
              </a:rPr>
              <a:t>- </a:t>
            </a:r>
            <a:r>
              <a:rPr lang="en-US" sz="4200" kern="1200" dirty="0" err="1">
                <a:solidFill>
                  <a:srgbClr val="FFFFFF"/>
                </a:solidFill>
                <a:latin typeface="+mj-lt"/>
                <a:ea typeface="+mj-ea"/>
                <a:cs typeface="+mj-cs"/>
              </a:rPr>
              <a:t>Tweede</a:t>
            </a:r>
            <a:r>
              <a:rPr lang="en-US" sz="4200" kern="1200" dirty="0">
                <a:solidFill>
                  <a:srgbClr val="FFFFFF"/>
                </a:solidFill>
                <a:latin typeface="+mj-lt"/>
                <a:ea typeface="+mj-ea"/>
                <a:cs typeface="+mj-cs"/>
              </a:rPr>
              <a:t> Kamer </a:t>
            </a:r>
            <a:r>
              <a:rPr lang="en-US" sz="4200" kern="1200" dirty="0" err="1">
                <a:solidFill>
                  <a:srgbClr val="FFFFFF"/>
                </a:solidFill>
                <a:latin typeface="+mj-lt"/>
                <a:ea typeface="+mj-ea"/>
                <a:cs typeface="+mj-cs"/>
              </a:rPr>
              <a:t>geeft</a:t>
            </a:r>
            <a:r>
              <a:rPr lang="en-US" sz="4200" kern="1200" dirty="0">
                <a:solidFill>
                  <a:srgbClr val="FFFFFF"/>
                </a:solidFill>
                <a:latin typeface="+mj-lt"/>
                <a:ea typeface="+mj-ea"/>
                <a:cs typeface="+mj-cs"/>
              </a:rPr>
              <a:t> </a:t>
            </a:r>
            <a:r>
              <a:rPr lang="en-US" sz="4200" kern="1200" dirty="0" err="1">
                <a:solidFill>
                  <a:srgbClr val="FFFFFF"/>
                </a:solidFill>
                <a:latin typeface="+mj-lt"/>
                <a:ea typeface="+mj-ea"/>
                <a:cs typeface="+mj-cs"/>
              </a:rPr>
              <a:t>niet</a:t>
            </a:r>
            <a:r>
              <a:rPr lang="en-US" sz="4200" kern="1200" dirty="0">
                <a:solidFill>
                  <a:srgbClr val="FFFFFF"/>
                </a:solidFill>
                <a:latin typeface="+mj-lt"/>
                <a:ea typeface="+mj-ea"/>
                <a:cs typeface="+mj-cs"/>
              </a:rPr>
              <a:t> </a:t>
            </a:r>
            <a:r>
              <a:rPr lang="en-US" sz="4200" kern="1200" dirty="0" err="1">
                <a:solidFill>
                  <a:srgbClr val="FFFFFF"/>
                </a:solidFill>
                <a:latin typeface="+mj-lt"/>
                <a:ea typeface="+mj-ea"/>
                <a:cs typeface="+mj-cs"/>
              </a:rPr>
              <a:t>thuis</a:t>
            </a:r>
            <a:endParaRPr lang="en-US" sz="4200" kern="1200" dirty="0">
              <a:solidFill>
                <a:srgbClr val="FFFFFF"/>
              </a:solidFill>
              <a:latin typeface="+mj-lt"/>
              <a:ea typeface="+mj-ea"/>
              <a:cs typeface="+mj-cs"/>
            </a:endParaRPr>
          </a:p>
        </p:txBody>
      </p:sp>
      <p:cxnSp>
        <p:nvCxnSpPr>
          <p:cNvPr id="21" name="Straight Connector 20">
            <a:extLst>
              <a:ext uri="{FF2B5EF4-FFF2-40B4-BE49-F238E27FC236}">
                <a16:creationId xmlns:a16="http://schemas.microsoft.com/office/drawing/2014/main" id="{0B91AB35-C3B4-4B70-B3DD-13D63B7DA23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33975" y="2423149"/>
            <a:ext cx="0" cy="201168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9" name="Tijdelijke aanduiding voor inhoud 8">
            <a:extLst>
              <a:ext uri="{FF2B5EF4-FFF2-40B4-BE49-F238E27FC236}">
                <a16:creationId xmlns:a16="http://schemas.microsoft.com/office/drawing/2014/main" id="{BEF3406E-4C05-466B-AE72-5AF75C1167C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231586" y="660862"/>
            <a:ext cx="5188298" cy="5578816"/>
          </a:xfrm>
          <a:prstGeom prst="rect">
            <a:avLst/>
          </a:prstGeom>
        </p:spPr>
      </p:pic>
      <p:pic>
        <p:nvPicPr>
          <p:cNvPr id="6" name="Afbeelding 5">
            <a:extLst>
              <a:ext uri="{FF2B5EF4-FFF2-40B4-BE49-F238E27FC236}">
                <a16:creationId xmlns:a16="http://schemas.microsoft.com/office/drawing/2014/main" id="{38E31173-0368-44FA-A525-66DCC19343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31134" y="6217898"/>
            <a:ext cx="1960866" cy="590464"/>
          </a:xfrm>
          <a:prstGeom prst="rect">
            <a:avLst/>
          </a:prstGeom>
        </p:spPr>
      </p:pic>
    </p:spTree>
    <p:extLst>
      <p:ext uri="{BB962C8B-B14F-4D97-AF65-F5344CB8AC3E}">
        <p14:creationId xmlns:p14="http://schemas.microsoft.com/office/powerpoint/2010/main" val="450746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C07704-F03D-4100-B98B-6107C695A5EB}"/>
              </a:ext>
            </a:extLst>
          </p:cNvPr>
          <p:cNvSpPr>
            <a:spLocks noGrp="1"/>
          </p:cNvSpPr>
          <p:nvPr>
            <p:ph type="title"/>
          </p:nvPr>
        </p:nvSpPr>
        <p:spPr/>
        <p:txBody>
          <a:bodyPr/>
          <a:lstStyle/>
          <a:p>
            <a:r>
              <a:rPr lang="nl-NL" dirty="0"/>
              <a:t>Regeerakkoord Rutte III over pensioen</a:t>
            </a:r>
          </a:p>
        </p:txBody>
      </p:sp>
      <p:sp>
        <p:nvSpPr>
          <p:cNvPr id="3" name="Tijdelijke aanduiding voor inhoud 2">
            <a:extLst>
              <a:ext uri="{FF2B5EF4-FFF2-40B4-BE49-F238E27FC236}">
                <a16:creationId xmlns:a16="http://schemas.microsoft.com/office/drawing/2014/main" id="{DB11CF67-CCA0-4C14-B53E-1170DB66864B}"/>
              </a:ext>
            </a:extLst>
          </p:cNvPr>
          <p:cNvSpPr>
            <a:spLocks noGrp="1"/>
          </p:cNvSpPr>
          <p:nvPr>
            <p:ph idx="1"/>
          </p:nvPr>
        </p:nvSpPr>
        <p:spPr/>
        <p:txBody>
          <a:bodyPr/>
          <a:lstStyle/>
          <a:p>
            <a:r>
              <a:rPr lang="nl-NL" dirty="0"/>
              <a:t>Persoonlijke pensioenvermogens in de opbouwfase met buffer</a:t>
            </a:r>
            <a:br>
              <a:rPr lang="nl-NL" dirty="0"/>
            </a:br>
            <a:endParaRPr lang="nl-NL" dirty="0"/>
          </a:p>
          <a:p>
            <a:r>
              <a:rPr lang="nl-NL" dirty="0"/>
              <a:t>Collectieve risicodeling in de uitkeringsfase</a:t>
            </a:r>
            <a:br>
              <a:rPr lang="nl-NL" dirty="0"/>
            </a:br>
            <a:endParaRPr lang="nl-NL" dirty="0"/>
          </a:p>
          <a:p>
            <a:r>
              <a:rPr lang="nl-NL" dirty="0"/>
              <a:t>Geen negatieve buffers toegestaan</a:t>
            </a:r>
            <a:br>
              <a:rPr lang="nl-NL" dirty="0"/>
            </a:br>
            <a:endParaRPr lang="nl-NL" dirty="0"/>
          </a:p>
        </p:txBody>
      </p:sp>
      <p:pic>
        <p:nvPicPr>
          <p:cNvPr id="5" name="Afbeelding 4">
            <a:extLst>
              <a:ext uri="{FF2B5EF4-FFF2-40B4-BE49-F238E27FC236}">
                <a16:creationId xmlns:a16="http://schemas.microsoft.com/office/drawing/2014/main" id="{3A6B1BFD-8E45-486C-A416-90A200B58F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6080" y="3767328"/>
            <a:ext cx="9265920" cy="3090672"/>
          </a:xfrm>
          <a:prstGeom prst="rect">
            <a:avLst/>
          </a:prstGeom>
        </p:spPr>
      </p:pic>
    </p:spTree>
    <p:extLst>
      <p:ext uri="{BB962C8B-B14F-4D97-AF65-F5344CB8AC3E}">
        <p14:creationId xmlns:p14="http://schemas.microsoft.com/office/powerpoint/2010/main" val="1897131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9580F9A3-97BC-4AF9-A415-589B7E3689C7}"/>
              </a:ext>
            </a:extLst>
          </p:cNvPr>
          <p:cNvPicPr>
            <a:picLocks noGrp="1" noChangeAspect="1"/>
          </p:cNvPicPr>
          <p:nvPr>
            <p:ph idx="1"/>
          </p:nvPr>
        </p:nvPicPr>
        <p:blipFill rotWithShape="1">
          <a:blip r:embed="rId3"/>
          <a:srcRect/>
          <a:stretch/>
        </p:blipFill>
        <p:spPr>
          <a:xfrm>
            <a:off x="20" y="10"/>
            <a:ext cx="12191980" cy="685799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9" name="Rectangle 8">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315A442-237D-4BA1-AFB7-716B6969A28C}"/>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600">
                <a:solidFill>
                  <a:schemeClr val="tx1">
                    <a:lumMod val="85000"/>
                    <a:lumOff val="15000"/>
                  </a:schemeClr>
                </a:solidFill>
              </a:rPr>
              <a:t>CAO-traject 2018 </a:t>
            </a:r>
          </a:p>
        </p:txBody>
      </p:sp>
      <p:cxnSp>
        <p:nvCxnSpPr>
          <p:cNvPr id="11" name="Straight Connector 10">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7382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35EAA8-E42F-4CA9-A334-652212847451}"/>
              </a:ext>
            </a:extLst>
          </p:cNvPr>
          <p:cNvSpPr>
            <a:spLocks noGrp="1"/>
          </p:cNvSpPr>
          <p:nvPr>
            <p:ph type="title"/>
          </p:nvPr>
        </p:nvSpPr>
        <p:spPr/>
        <p:txBody>
          <a:bodyPr/>
          <a:lstStyle/>
          <a:p>
            <a:r>
              <a:rPr lang="nl-NL" dirty="0"/>
              <a:t>Met als resultaat: CAO Politie 2018-2020 </a:t>
            </a:r>
          </a:p>
        </p:txBody>
      </p:sp>
      <p:sp>
        <p:nvSpPr>
          <p:cNvPr id="3" name="Tijdelijke aanduiding voor inhoud 2">
            <a:extLst>
              <a:ext uri="{FF2B5EF4-FFF2-40B4-BE49-F238E27FC236}">
                <a16:creationId xmlns:a16="http://schemas.microsoft.com/office/drawing/2014/main" id="{5C1087DD-9671-4296-A963-C0464B69B0EA}"/>
              </a:ext>
            </a:extLst>
          </p:cNvPr>
          <p:cNvSpPr>
            <a:spLocks noGrp="1"/>
          </p:cNvSpPr>
          <p:nvPr>
            <p:ph idx="1"/>
          </p:nvPr>
        </p:nvSpPr>
        <p:spPr/>
        <p:txBody>
          <a:bodyPr/>
          <a:lstStyle/>
          <a:p>
            <a:r>
              <a:rPr lang="nl-NL" dirty="0"/>
              <a:t>Op pagina 18: </a:t>
            </a:r>
          </a:p>
          <a:p>
            <a:endParaRPr lang="nl-NL" dirty="0"/>
          </a:p>
          <a:p>
            <a:pPr marL="0" indent="0" algn="ctr">
              <a:buNone/>
            </a:pPr>
            <a:r>
              <a:rPr lang="nl-NL" b="1" i="1" dirty="0"/>
              <a:t>Vroegpensioen</a:t>
            </a:r>
          </a:p>
          <a:p>
            <a:endParaRPr lang="nl-NL" dirty="0"/>
          </a:p>
          <a:p>
            <a:pPr marL="0" indent="0" algn="ctr">
              <a:buNone/>
            </a:pPr>
            <a:r>
              <a:rPr lang="nl-NL" b="1" i="1" dirty="0"/>
              <a:t>Als politieke besluitvorming binnen de looptijd van dit arbeidsvoorwaardenakkoord</a:t>
            </a:r>
          </a:p>
          <a:p>
            <a:pPr marL="0" indent="0" algn="ctr">
              <a:buNone/>
            </a:pPr>
            <a:r>
              <a:rPr lang="nl-NL" b="1" i="1" dirty="0"/>
              <a:t>leidt tot een afspraak over de mogelijkheid van een vervroegde pensionering voor</a:t>
            </a:r>
          </a:p>
          <a:p>
            <a:pPr marL="0" indent="0" algn="ctr">
              <a:buNone/>
            </a:pPr>
            <a:r>
              <a:rPr lang="nl-NL" b="1" i="1" dirty="0"/>
              <a:t>bepaalde beroepsgroepen met een zwaar of </a:t>
            </a:r>
            <a:r>
              <a:rPr lang="nl-NL" b="1" i="1" dirty="0" err="1"/>
              <a:t>hoogrisicoberoep</a:t>
            </a:r>
            <a:r>
              <a:rPr lang="nl-NL" b="1" i="1" dirty="0"/>
              <a:t>, dan treden partijen</a:t>
            </a:r>
          </a:p>
          <a:p>
            <a:pPr marL="0" indent="0" algn="ctr">
              <a:buNone/>
            </a:pPr>
            <a:r>
              <a:rPr lang="nl-NL" b="1" i="1" dirty="0"/>
              <a:t>met elkaar in overleg over de gevolgen daarvan voor de politiesector.</a:t>
            </a:r>
          </a:p>
        </p:txBody>
      </p:sp>
      <p:pic>
        <p:nvPicPr>
          <p:cNvPr id="4" name="Afbeelding 3">
            <a:extLst>
              <a:ext uri="{FF2B5EF4-FFF2-40B4-BE49-F238E27FC236}">
                <a16:creationId xmlns:a16="http://schemas.microsoft.com/office/drawing/2014/main" id="{72D9B41E-88B2-4669-862A-B302BF09C2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70972" y="5620703"/>
            <a:ext cx="2114550" cy="1187659"/>
          </a:xfrm>
          <a:prstGeom prst="rect">
            <a:avLst/>
          </a:prstGeom>
        </p:spPr>
      </p:pic>
    </p:spTree>
    <p:extLst>
      <p:ext uri="{BB962C8B-B14F-4D97-AF65-F5344CB8AC3E}">
        <p14:creationId xmlns:p14="http://schemas.microsoft.com/office/powerpoint/2010/main" val="333365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Tijdelijke aanduiding voor inhoud 4">
            <a:extLst>
              <a:ext uri="{FF2B5EF4-FFF2-40B4-BE49-F238E27FC236}">
                <a16:creationId xmlns:a16="http://schemas.microsoft.com/office/drawing/2014/main" id="{CADF2068-B34D-4DEB-BC6E-7AC0654986B8}"/>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442"/>
          <a:stretch/>
        </p:blipFill>
        <p:spPr>
          <a:xfrm>
            <a:off x="20" y="10"/>
            <a:ext cx="12191980" cy="6857990"/>
          </a:xfrm>
          <a:prstGeom prst="rect">
            <a:avLst/>
          </a:prstGeom>
        </p:spPr>
      </p:pic>
      <p:sp>
        <p:nvSpPr>
          <p:cNvPr id="2" name="Titel 1">
            <a:extLst>
              <a:ext uri="{FF2B5EF4-FFF2-40B4-BE49-F238E27FC236}">
                <a16:creationId xmlns:a16="http://schemas.microsoft.com/office/drawing/2014/main" id="{8BF25C3F-91C8-4A94-86E1-AA0498FC1234}"/>
              </a:ext>
            </a:extLst>
          </p:cNvPr>
          <p:cNvSpPr>
            <a:spLocks noGrp="1"/>
          </p:cNvSpPr>
          <p:nvPr>
            <p:ph type="title"/>
          </p:nvPr>
        </p:nvSpPr>
        <p:spPr>
          <a:xfrm>
            <a:off x="1524000" y="2551840"/>
            <a:ext cx="9144000" cy="1754326"/>
          </a:xfrm>
          <a:solidFill>
            <a:srgbClr val="FFFFFF">
              <a:alpha val="91000"/>
            </a:srgbClr>
          </a:solidFill>
          <a:ln w="279400" cap="sq" cmpd="thinThick" algn="ctr">
            <a:solidFill>
              <a:srgbClr val="FFFFFF">
                <a:alpha val="91000"/>
              </a:srgbClr>
            </a:solidFill>
            <a:prstDash val="solid"/>
            <a:miter lim="800000"/>
          </a:ln>
        </p:spPr>
        <p:txBody>
          <a:bodyPr vert="horz" wrap="square" lIns="91440" tIns="45720" rIns="91440" bIns="45720" rtlCol="0" anchor="ctr">
            <a:normAutofit/>
          </a:bodyPr>
          <a:lstStyle/>
          <a:p>
            <a:pPr algn="ctr"/>
            <a:r>
              <a:rPr lang="en-US" sz="3800">
                <a:solidFill>
                  <a:srgbClr val="262626"/>
                </a:solidFill>
              </a:rPr>
              <a:t>Opdracht bij instemmen met de CAO: aan de slag met wettelijke blokkades</a:t>
            </a:r>
          </a:p>
        </p:txBody>
      </p:sp>
    </p:spTree>
    <p:extLst>
      <p:ext uri="{BB962C8B-B14F-4D97-AF65-F5344CB8AC3E}">
        <p14:creationId xmlns:p14="http://schemas.microsoft.com/office/powerpoint/2010/main" val="75585552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5AA28DD-CE07-4AFE-B12D-EAB595E12F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708357" y="3509963"/>
            <a:ext cx="7092215" cy="2967839"/>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C356A6BB-1E6F-4D02-9491-3DF41907BAED}"/>
              </a:ext>
            </a:extLst>
          </p:cNvPr>
          <p:cNvSpPr>
            <a:spLocks noGrp="1"/>
          </p:cNvSpPr>
          <p:nvPr>
            <p:ph type="title"/>
          </p:nvPr>
        </p:nvSpPr>
        <p:spPr>
          <a:xfrm>
            <a:off x="5021820" y="3825866"/>
            <a:ext cx="6465287" cy="1516014"/>
          </a:xfrm>
        </p:spPr>
        <p:txBody>
          <a:bodyPr vert="horz" lIns="91440" tIns="45720" rIns="91440" bIns="45720" rtlCol="0" anchor="b">
            <a:normAutofit/>
          </a:bodyPr>
          <a:lstStyle/>
          <a:p>
            <a:r>
              <a:rPr lang="en-US" sz="4100" kern="1200" dirty="0" err="1">
                <a:solidFill>
                  <a:srgbClr val="FFFFFF"/>
                </a:solidFill>
                <a:latin typeface="+mj-lt"/>
                <a:ea typeface="+mj-ea"/>
                <a:cs typeface="+mj-cs"/>
              </a:rPr>
              <a:t>Centraal</a:t>
            </a:r>
            <a:r>
              <a:rPr lang="en-US" sz="4100" kern="1200" dirty="0">
                <a:solidFill>
                  <a:srgbClr val="FFFFFF"/>
                </a:solidFill>
                <a:latin typeface="+mj-lt"/>
                <a:ea typeface="+mj-ea"/>
                <a:cs typeface="+mj-cs"/>
              </a:rPr>
              <a:t> </a:t>
            </a:r>
            <a:r>
              <a:rPr lang="en-US" sz="4100" kern="1200" dirty="0" err="1">
                <a:solidFill>
                  <a:srgbClr val="FFFFFF"/>
                </a:solidFill>
                <a:latin typeface="+mj-lt"/>
                <a:ea typeface="+mj-ea"/>
                <a:cs typeface="+mj-cs"/>
              </a:rPr>
              <a:t>pensioenoverleg</a:t>
            </a:r>
            <a:r>
              <a:rPr lang="en-US" sz="4100" kern="1200" dirty="0">
                <a:solidFill>
                  <a:srgbClr val="FFFFFF"/>
                </a:solidFill>
                <a:latin typeface="+mj-lt"/>
                <a:ea typeface="+mj-ea"/>
                <a:cs typeface="+mj-cs"/>
              </a:rPr>
              <a:t> </a:t>
            </a:r>
            <a:r>
              <a:rPr lang="en-US" sz="4100" kern="1200" dirty="0" err="1">
                <a:solidFill>
                  <a:srgbClr val="FFFFFF"/>
                </a:solidFill>
                <a:latin typeface="+mj-lt"/>
                <a:ea typeface="+mj-ea"/>
                <a:cs typeface="+mj-cs"/>
              </a:rPr>
              <a:t>klapt</a:t>
            </a:r>
            <a:r>
              <a:rPr lang="en-US" sz="4100" kern="1200" dirty="0">
                <a:solidFill>
                  <a:srgbClr val="FFFFFF"/>
                </a:solidFill>
                <a:latin typeface="+mj-lt"/>
                <a:ea typeface="+mj-ea"/>
                <a:cs typeface="+mj-cs"/>
              </a:rPr>
              <a:t> in November 2018</a:t>
            </a:r>
          </a:p>
        </p:txBody>
      </p:sp>
      <p:pic>
        <p:nvPicPr>
          <p:cNvPr id="5" name="Afbeelding 4">
            <a:extLst>
              <a:ext uri="{FF2B5EF4-FFF2-40B4-BE49-F238E27FC236}">
                <a16:creationId xmlns:a16="http://schemas.microsoft.com/office/drawing/2014/main" id="{C3CD3FD2-8587-4A8C-ACC5-68A78D9F05D1}"/>
              </a:ext>
            </a:extLst>
          </p:cNvPr>
          <p:cNvPicPr>
            <a:picLocks noChangeAspect="1"/>
          </p:cNvPicPr>
          <p:nvPr/>
        </p:nvPicPr>
        <p:blipFill rotWithShape="1">
          <a:blip r:embed="rId2"/>
          <a:srcRect l="15567" r="1" b="1"/>
          <a:stretch/>
        </p:blipFill>
        <p:spPr>
          <a:xfrm>
            <a:off x="317635" y="299363"/>
            <a:ext cx="4160452" cy="3831167"/>
          </a:xfrm>
          <a:prstGeom prst="rect">
            <a:avLst/>
          </a:prstGeom>
        </p:spPr>
      </p:pic>
      <p:pic>
        <p:nvPicPr>
          <p:cNvPr id="6" name="Afbeelding 5">
            <a:extLst>
              <a:ext uri="{FF2B5EF4-FFF2-40B4-BE49-F238E27FC236}">
                <a16:creationId xmlns:a16="http://schemas.microsoft.com/office/drawing/2014/main" id="{2C8D7BA1-429E-4B1F-B53F-4994AF96DD8C}"/>
              </a:ext>
            </a:extLst>
          </p:cNvPr>
          <p:cNvPicPr>
            <a:picLocks noChangeAspect="1"/>
          </p:cNvPicPr>
          <p:nvPr/>
        </p:nvPicPr>
        <p:blipFill rotWithShape="1">
          <a:blip r:embed="rId3"/>
          <a:srcRect t="5522" r="3" b="6105"/>
          <a:stretch/>
        </p:blipFill>
        <p:spPr>
          <a:xfrm>
            <a:off x="4638789" y="299363"/>
            <a:ext cx="4308687" cy="3008188"/>
          </a:xfrm>
          <a:prstGeom prst="rect">
            <a:avLst/>
          </a:prstGeom>
        </p:spPr>
      </p:pic>
      <p:pic>
        <p:nvPicPr>
          <p:cNvPr id="4" name="Tijdelijke aanduiding voor inhoud 3">
            <a:extLst>
              <a:ext uri="{FF2B5EF4-FFF2-40B4-BE49-F238E27FC236}">
                <a16:creationId xmlns:a16="http://schemas.microsoft.com/office/drawing/2014/main" id="{02EC37BC-5C1B-4612-A734-8ACE9736C2C5}"/>
              </a:ext>
            </a:extLst>
          </p:cNvPr>
          <p:cNvPicPr>
            <a:picLocks noGrp="1" noChangeAspect="1"/>
          </p:cNvPicPr>
          <p:nvPr>
            <p:ph idx="1"/>
          </p:nvPr>
        </p:nvPicPr>
        <p:blipFill rotWithShape="1">
          <a:blip r:embed="rId4"/>
          <a:srcRect l="3163" r="5267" b="-4"/>
          <a:stretch/>
        </p:blipFill>
        <p:spPr>
          <a:xfrm>
            <a:off x="9108179" y="299364"/>
            <a:ext cx="2775313" cy="3008188"/>
          </a:xfrm>
          <a:prstGeom prst="rect">
            <a:avLst/>
          </a:prstGeom>
        </p:spPr>
      </p:pic>
      <p:pic>
        <p:nvPicPr>
          <p:cNvPr id="7" name="Afbeelding 6">
            <a:extLst>
              <a:ext uri="{FF2B5EF4-FFF2-40B4-BE49-F238E27FC236}">
                <a16:creationId xmlns:a16="http://schemas.microsoft.com/office/drawing/2014/main" id="{0C7696D0-B627-4FEB-A9EE-A0A2ED9A652C}"/>
              </a:ext>
            </a:extLst>
          </p:cNvPr>
          <p:cNvPicPr>
            <a:picLocks noChangeAspect="1"/>
          </p:cNvPicPr>
          <p:nvPr/>
        </p:nvPicPr>
        <p:blipFill rotWithShape="1">
          <a:blip r:embed="rId5"/>
          <a:srcRect l="16449" r="18319" b="6"/>
          <a:stretch/>
        </p:blipFill>
        <p:spPr>
          <a:xfrm>
            <a:off x="317635" y="4295494"/>
            <a:ext cx="4160452" cy="2222497"/>
          </a:xfrm>
          <a:prstGeom prst="rect">
            <a:avLst/>
          </a:prstGeom>
        </p:spPr>
      </p:pic>
      <p:cxnSp>
        <p:nvCxnSpPr>
          <p:cNvPr id="14" name="Straight Connector 13">
            <a:extLst>
              <a:ext uri="{FF2B5EF4-FFF2-40B4-BE49-F238E27FC236}">
                <a16:creationId xmlns:a16="http://schemas.microsoft.com/office/drawing/2014/main" id="{3FAEE00F-6FD3-4C83-A73A-5645A0ED13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38287" y="5443086"/>
            <a:ext cx="64008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9" name="Rechthoek 8">
            <a:extLst>
              <a:ext uri="{FF2B5EF4-FFF2-40B4-BE49-F238E27FC236}">
                <a16:creationId xmlns:a16="http://schemas.microsoft.com/office/drawing/2014/main" id="{4582EF2F-4134-4083-9D1E-918EB002A140}"/>
              </a:ext>
            </a:extLst>
          </p:cNvPr>
          <p:cNvSpPr/>
          <p:nvPr/>
        </p:nvSpPr>
        <p:spPr>
          <a:xfrm>
            <a:off x="9715500" y="6032893"/>
            <a:ext cx="2085072" cy="444852"/>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888254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theme/theme1.xml><?xml version="1.0" encoding="utf-8"?>
<a:theme xmlns:a="http://schemas.openxmlformats.org/drawingml/2006/main" name="Kantoorthema">
  <a:themeElements>
    <a:clrScheme name="Aangepast 1">
      <a:dk1>
        <a:sysClr val="windowText" lastClr="000000"/>
      </a:dk1>
      <a:lt1>
        <a:sysClr val="window" lastClr="FFFFFF"/>
      </a:lt1>
      <a:dk2>
        <a:srgbClr val="44546A"/>
      </a:dk2>
      <a:lt2>
        <a:srgbClr val="E7E6E6"/>
      </a:lt2>
      <a:accent1>
        <a:srgbClr val="183458"/>
      </a:accent1>
      <a:accent2>
        <a:srgbClr val="0D569A"/>
      </a:accent2>
      <a:accent3>
        <a:srgbClr val="A5A5A5"/>
      </a:accent3>
      <a:accent4>
        <a:srgbClr val="EA822C"/>
      </a:accent4>
      <a:accent5>
        <a:srgbClr val="80BCF4"/>
      </a:accent5>
      <a:accent6>
        <a:srgbClr val="ED7D31"/>
      </a:accent6>
      <a:hlink>
        <a:srgbClr val="0563C1"/>
      </a:hlink>
      <a:folHlink>
        <a:srgbClr val="EA822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TotalTime>
  <Words>687</Words>
  <Application>Microsoft Office PowerPoint</Application>
  <PresentationFormat>Breedbeeld</PresentationFormat>
  <Paragraphs>94</Paragraphs>
  <Slides>21</Slides>
  <Notes>15</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21</vt:i4>
      </vt:variant>
    </vt:vector>
  </HeadingPairs>
  <TitlesOfParts>
    <vt:vector size="25" baseType="lpstr">
      <vt:lpstr>Arial</vt:lpstr>
      <vt:lpstr>Calibri</vt:lpstr>
      <vt:lpstr>Calibri Light</vt:lpstr>
      <vt:lpstr>Kantoorthema</vt:lpstr>
      <vt:lpstr>Principe akkoord Pensioen </vt:lpstr>
      <vt:lpstr>Vooraf: het pensioenstelsel</vt:lpstr>
      <vt:lpstr>Op weg naar een fatsoenlijk politiepensioen</vt:lpstr>
      <vt:lpstr>Burgerinitiatief Politiepensioen- Tweede Kamer geeft niet thuis</vt:lpstr>
      <vt:lpstr>Regeerakkoord Rutte III over pensioen</vt:lpstr>
      <vt:lpstr>CAO-traject 2018 </vt:lpstr>
      <vt:lpstr>Met als resultaat: CAO Politie 2018-2020 </vt:lpstr>
      <vt:lpstr>Opdracht bij instemmen met de CAO: aan de slag met wettelijke blokkades</vt:lpstr>
      <vt:lpstr>Centraal pensioenoverleg klapt in November 2018</vt:lpstr>
      <vt:lpstr>En dus: </vt:lpstr>
      <vt:lpstr>En dat deden jullie!  </vt:lpstr>
      <vt:lpstr>Pensioenoverleg hervat</vt:lpstr>
      <vt:lpstr>Principe akkoord: pensioen</vt:lpstr>
      <vt:lpstr>Naar een nieuw pensioenstelsel</vt:lpstr>
      <vt:lpstr>Principe akkoord: AOW-leeftijd</vt:lpstr>
      <vt:lpstr>PowerPoint-presentatie</vt:lpstr>
      <vt:lpstr>Principe akkoord: sectorale ruimte </vt:lpstr>
      <vt:lpstr>PowerPoint-presentatie</vt:lpstr>
      <vt:lpstr>PowerPoint-presentatie</vt:lpstr>
      <vt:lpstr>Hoe nu verder? </vt:lpstr>
      <vt:lpstr>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Principe akkoord Pensioen</dc:title>
  <dc:creator>Kim Rijnaard</dc:creator>
  <cp:lastModifiedBy>Kim Rijnaard</cp:lastModifiedBy>
  <cp:revision>19</cp:revision>
  <dcterms:created xsi:type="dcterms:W3CDTF">2019-06-12T09:02:23Z</dcterms:created>
  <dcterms:modified xsi:type="dcterms:W3CDTF">2019-06-13T14:35:44Z</dcterms:modified>
</cp:coreProperties>
</file>