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319" r:id="rId3"/>
    <p:sldId id="320" r:id="rId4"/>
    <p:sldId id="323" r:id="rId5"/>
    <p:sldId id="325" r:id="rId6"/>
    <p:sldId id="327" r:id="rId7"/>
    <p:sldId id="330" r:id="rId8"/>
    <p:sldId id="281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26" autoAdjust="0"/>
  </p:normalViewPr>
  <p:slideViewPr>
    <p:cSldViewPr snapToGrid="0">
      <p:cViewPr varScale="1">
        <p:scale>
          <a:sx n="101" d="100"/>
          <a:sy n="101" d="100"/>
        </p:scale>
        <p:origin x="-9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A9F02-5797-40FF-B8AA-3D71FA59E673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BC7A-838F-4882-8A31-8EA2EA5FAC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905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CBC7A-838F-4882-8A31-8EA2EA5FAC8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75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CBC7A-838F-4882-8A31-8EA2EA5FAC8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58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CBC7A-838F-4882-8A31-8EA2EA5FAC8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190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3F560-5E44-4F80-BB81-8409FD1F2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B03C7C-17D8-4636-A8DB-48607D9D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EB40A-EEEF-4920-AE81-6EF5B111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B46950-F732-4677-882B-CB0E159A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E81FF8-9457-461D-909B-D2D0D8FE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1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040C0-25BD-4BDF-BC62-C50974FD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DE5602-95A6-41E2-BE5D-6EC073760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57FAA4-ABB7-49A0-86F5-FEF1A652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E0D1C4-30D3-49B7-9DB8-43E893F7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B42F1E-FC26-467C-8B72-65318C62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631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6F00ED-4FEF-494A-AD9C-00A2AA713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065A96-5817-4C04-A150-2841DEE18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6B449E-42B7-4E13-ADA6-3CF7CF56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2C3B2-D152-4C08-8A1E-68A2B824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DA1299-4ED2-48C5-BE5C-7D1A3D7B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730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94ADD-D115-4678-B609-F9E33248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AA3130-7A61-40F6-8CFE-979F10580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15F57-E2FB-4DF5-8F49-E93B2DF7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4B7F7F-A5F7-4052-A93F-615780C8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A30F7C-ABF1-4F83-8B9C-1E18F93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67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C4EF8-C8C0-4F9F-9174-5187E5CA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A49A3-C299-4EDB-9D50-DD42D3C6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F44B28-4BB5-4626-BB72-EFD55699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58BB83-2A51-4C0F-BBAC-EB05829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029CE5-D776-418C-B05A-EEBC9FBB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54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657BB-E75D-4E89-979A-4918D8A7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C36B8-403F-4A79-B5D1-6C27F3A1D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3C4FA5-284F-4B4C-B682-D3F1BEEA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EC1EE6-FE9E-4D1E-94FA-8D91F28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B3054E-1458-434F-B3D8-43D27096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6F0E6D-B883-40C7-980D-3A2613E5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77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B5E4C-186D-4AF4-91B1-4C511E1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95DA02-B4A1-4CF1-B9E7-6CCFFB2E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A3E679-E78E-42DA-91DA-95F03A338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64AA48-08CC-40D4-AA39-7D021F484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4436F7-679F-4801-89AA-20F905C6A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28D400-AD03-4326-A508-50CEE68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72DAFA-F166-444B-9632-D31F2027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C6DBAA-8E64-4183-8E4F-7012496B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EC370-F4DA-4D4E-A6C2-BEBD98F9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798778-7FE8-41A5-A14E-F4560230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C15B36-A04D-430F-B97D-FF67F401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3C5099-4353-467B-BE1C-2C8AD2B4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33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A33432-13D1-45DE-9223-6EF066F5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27F3B3-8CF6-46C1-9AAD-5613C801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EABA0F-E71A-4A77-BE0C-80F5A9F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474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4968-D63B-429C-88BE-274B0916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3B759E-65A3-4BE6-93BB-B37089A4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CA0E7-F1EB-4F67-8F93-A91FA6797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819CD0-1A2C-443A-B593-6DBEF5F3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F00E4F-837F-4DCC-ADA1-8393851A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0203D1-4E1D-47D8-9AD2-814FB5E7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5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A512E-02E3-4978-89E3-988A2027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54FA39-BC1C-4A10-8F66-53BCF9DA3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D8E74-7597-466F-8885-E80CA7BF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5EC189-D964-4969-B036-1A9E1CE3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2F6DE8-3A84-4475-969D-9ECECC69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EA05C2-3747-4504-8123-07055D6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26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19A6D9-28AE-4B0F-B075-DD021D9C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8A79B4-94F2-4EB7-B129-BC42D0CDC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CA9C2A-BEF5-4B5E-BF5E-B5196E90C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243E-8949-4193-8C2C-F3B6636D8DA4}" type="datetimeFigureOut">
              <a:rPr lang="nl-BE" smtClean="0"/>
              <a:t>08-03-23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8188D2-5317-479F-8BAB-8ABAB024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4E6D92-A3F8-418F-8C3E-16A74C9F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493C-5EF6-4927-9D5A-D7E9BC2D30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550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4BE43-BC7E-417B-ABF9-4CBA14904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220277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+mn-lt"/>
              </a:rPr>
              <a:t>Violence against the police in Belgium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9DF327-59FD-4858-9464-3108A9537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1999"/>
            <a:ext cx="9144000" cy="11636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BE" sz="3200" baseline="30000" dirty="0" err="1"/>
              <a:t>Defend</a:t>
            </a:r>
            <a:r>
              <a:rPr lang="nl-BE" sz="3200" baseline="30000" dirty="0"/>
              <a:t> </a:t>
            </a:r>
            <a:r>
              <a:rPr lang="nl-BE" sz="3200" baseline="30000" dirty="0" err="1"/>
              <a:t>the</a:t>
            </a:r>
            <a:r>
              <a:rPr lang="nl-BE" sz="3200" baseline="30000" dirty="0"/>
              <a:t> </a:t>
            </a:r>
            <a:r>
              <a:rPr lang="nl-BE" sz="3200" baseline="30000" dirty="0" err="1"/>
              <a:t>Defenders</a:t>
            </a:r>
            <a:r>
              <a:rPr lang="nl-BE" sz="3200" baseline="30000" dirty="0"/>
              <a:t> – </a:t>
            </a:r>
            <a:r>
              <a:rPr lang="nl-BE" sz="3200" baseline="30000" dirty="0" err="1"/>
              <a:t>EU.Pol</a:t>
            </a:r>
            <a:endParaRPr lang="nl-BE" sz="3200" baseline="30000" dirty="0"/>
          </a:p>
          <a:p>
            <a:pPr>
              <a:spcBef>
                <a:spcPts val="0"/>
              </a:spcBef>
            </a:pPr>
            <a:r>
              <a:rPr lang="nl-BE" baseline="30000" dirty="0"/>
              <a:t>07/03/2023</a:t>
            </a:r>
            <a:endParaRPr lang="nl-BE" dirty="0"/>
          </a:p>
          <a:p>
            <a:pPr>
              <a:spcBef>
                <a:spcPts val="0"/>
              </a:spcBef>
            </a:pPr>
            <a:r>
              <a:rPr lang="en-US" sz="1800" dirty="0"/>
              <a:t>Prof. Dr. Jelle Janssens</a:t>
            </a:r>
          </a:p>
          <a:p>
            <a:endParaRPr lang="en-US" dirty="0"/>
          </a:p>
        </p:txBody>
      </p:sp>
      <p:pic>
        <p:nvPicPr>
          <p:cNvPr id="4" name="Picture 6" descr="Logo_IRCP_bw.ai">
            <a:extLst>
              <a:ext uri="{FF2B5EF4-FFF2-40B4-BE49-F238E27FC236}">
                <a16:creationId xmlns:a16="http://schemas.microsoft.com/office/drawing/2014/main" id="{A58264AB-A149-428E-9107-AB8C066A77FF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29400" y="5735637"/>
            <a:ext cx="4626085" cy="10017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56FF99-2D26-413C-88FF-5E9AB84E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8" y="5735638"/>
            <a:ext cx="1257275" cy="1006032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6C759F-E4EC-415A-9E4E-D78DB2558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42" y="5831516"/>
            <a:ext cx="2159889" cy="8100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0C6DFFF-9321-84F9-54A0-84535DE694E0}"/>
              </a:ext>
            </a:extLst>
          </p:cNvPr>
          <p:cNvSpPr txBox="1"/>
          <p:nvPr/>
        </p:nvSpPr>
        <p:spPr>
          <a:xfrm>
            <a:off x="2575560" y="3115353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latin typeface="+mn-lt"/>
              </a:rPr>
              <a:t>Research and policy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59441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A3C95-3590-CAC9-0912-F8636281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Phenomenon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C0BE5-B171-CD06-07D4-939CED52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/>
              <a:t>Preliminary </a:t>
            </a:r>
            <a:r>
              <a:rPr lang="en-US" sz="3200" dirty="0"/>
              <a:t>observations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Police violence = umbrella term covering different types of violence against police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="1" u="sng" dirty="0"/>
              <a:t>Targeted violence</a:t>
            </a:r>
            <a:r>
              <a:rPr lang="en-US" sz="2400" dirty="0"/>
              <a:t>: deliberate actions against pre-selected victims (rather rare and difficult to prevent).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="1" u="sng" dirty="0"/>
              <a:t>Violence as a result of interaction</a:t>
            </a:r>
            <a:r>
              <a:rPr lang="en-US" sz="2400" dirty="0"/>
              <a:t>: in a situation between citizens and police (relatively frequent, policy can be developed for it). </a:t>
            </a:r>
          </a:p>
          <a:p>
            <a:pPr marL="1371600" lvl="3" indent="0">
              <a:buNone/>
            </a:pPr>
            <a:r>
              <a:rPr lang="en-US" sz="2200" dirty="0"/>
              <a:t>=&gt; Relation with violence </a:t>
            </a:r>
            <a:r>
              <a:rPr lang="en-US" sz="2200" b="1" dirty="0"/>
              <a:t>by</a:t>
            </a:r>
            <a:r>
              <a:rPr lang="en-US" sz="2200" dirty="0"/>
              <a:t> police.</a:t>
            </a:r>
            <a:endParaRPr lang="nl-BE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C990ED-2667-F22B-246F-BFE353A9A248}"/>
              </a:ext>
            </a:extLst>
          </p:cNvPr>
          <p:cNvSpPr txBox="1"/>
          <p:nvPr/>
        </p:nvSpPr>
        <p:spPr>
          <a:xfrm>
            <a:off x="9535884" y="6284006"/>
            <a:ext cx="44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Goormans, 2023</a:t>
            </a:r>
          </a:p>
        </p:txBody>
      </p:sp>
    </p:spTree>
    <p:extLst>
      <p:ext uri="{BB962C8B-B14F-4D97-AF65-F5344CB8AC3E}">
        <p14:creationId xmlns:p14="http://schemas.microsoft.com/office/powerpoint/2010/main" val="253693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0DA83-8EE6-1172-0519-9A4F168C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Phenomenon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96CF4-29C1-E56B-315A-96D0C36F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1057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Violence against police correlates with wider violence against emergency workers or so-called "first responders“</a:t>
            </a:r>
          </a:p>
          <a:p>
            <a:pPr lvl="1"/>
            <a:r>
              <a:rPr lang="en-US" dirty="0"/>
              <a:t>but there are differences between groups of first responders: policy for each group 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"Violence" is an umbrella term, continuum from unruly to deadly violence.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223E83-ADD8-5BD9-9555-43E23997BE4E}"/>
              </a:ext>
            </a:extLst>
          </p:cNvPr>
          <p:cNvSpPr txBox="1"/>
          <p:nvPr/>
        </p:nvSpPr>
        <p:spPr>
          <a:xfrm>
            <a:off x="1142999" y="6311900"/>
            <a:ext cx="44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Goormans,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843140-32E6-7F6A-72AD-E1EAB471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61" y="453134"/>
            <a:ext cx="4463144" cy="63068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21A99E9-FDF5-DD90-C65B-A264983EA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1" y="6163250"/>
            <a:ext cx="586468" cy="5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CB83F-ED33-E552-FD39-BFD429B0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55D7E-6388-A1C4-D565-E84220C4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 for victimization (individual and contextual factors): 'hot victims’ – focus U.S.</a:t>
            </a:r>
          </a:p>
          <a:p>
            <a:pPr lvl="1"/>
            <a:r>
              <a:rPr lang="en-US" b="1" dirty="0"/>
              <a:t>International:</a:t>
            </a:r>
            <a:r>
              <a:rPr lang="en-US" dirty="0"/>
              <a:t> victimization is </a:t>
            </a:r>
            <a:r>
              <a:rPr lang="en-US" u="sng" dirty="0"/>
              <a:t>unevenly distributed </a:t>
            </a:r>
            <a:r>
              <a:rPr lang="en-US" dirty="0"/>
              <a:t>in the police (van Reemst, 2020)</a:t>
            </a:r>
          </a:p>
          <a:p>
            <a:pPr lvl="1"/>
            <a:r>
              <a:rPr lang="en-US" b="1" dirty="0"/>
              <a:t>Individual factors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9C7266-C85B-AD37-C84F-056FB2B4BB12}"/>
              </a:ext>
            </a:extLst>
          </p:cNvPr>
          <p:cNvSpPr txBox="1"/>
          <p:nvPr/>
        </p:nvSpPr>
        <p:spPr>
          <a:xfrm>
            <a:off x="9535884" y="6284006"/>
            <a:ext cx="44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Source: Goormans, 2023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8BF5ACF4-6F3E-9A2B-1110-9D4EAF001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4129"/>
              </p:ext>
            </p:extLst>
          </p:nvPr>
        </p:nvGraphicFramePr>
        <p:xfrm>
          <a:off x="2696029" y="3634605"/>
          <a:ext cx="812799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84324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574891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1035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Risk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Protective factor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3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Gender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Female in team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49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Young police officer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Personality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Affable personality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8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Equipment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Unarmed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 Weapon, bodycam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48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Type of service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Intervention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9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Education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Less highly educated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60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E3F3B-270C-9613-08E2-A4DB14BF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A7F74-9354-2198-B565-CBAAECA0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11286" cy="4351338"/>
          </a:xfrm>
        </p:spPr>
        <p:txBody>
          <a:bodyPr/>
          <a:lstStyle/>
          <a:p>
            <a:r>
              <a:rPr lang="en-US" sz="2400" dirty="0"/>
              <a:t>Contextual</a:t>
            </a:r>
            <a:r>
              <a:rPr lang="nl-BE" sz="2400" dirty="0"/>
              <a:t> factors</a:t>
            </a:r>
          </a:p>
          <a:p>
            <a:r>
              <a:rPr lang="en-US" sz="2400" dirty="0"/>
              <a:t>Belgium: no research to date, ongoing research by Goormans (IRCP, UGent, 2023)</a:t>
            </a:r>
          </a:p>
          <a:p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D053F8A-6BB3-ACA8-CEBB-3C59CBF2C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57561"/>
              </p:ext>
            </p:extLst>
          </p:nvPr>
        </p:nvGraphicFramePr>
        <p:xfrm>
          <a:off x="4285344" y="637494"/>
          <a:ext cx="7634513" cy="57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7370">
                  <a:extLst>
                    <a:ext uri="{9D8B030D-6E8A-4147-A177-3AD203B41FA5}">
                      <a16:colId xmlns:a16="http://schemas.microsoft.com/office/drawing/2014/main" val="381041391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07986916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74782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Protective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3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Circumstances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Multiple police officers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Nature of offense: burglaries, traffic, domestic violence…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Male offender, under influence of drugs , alcohol, group, unemployed, criminal record, immigration check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At night/evening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Police used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r>
                        <a:rPr lang="en-US" noProof="0" dirty="0"/>
                        <a:t>Nature of offense: property crimes, contact initiated by police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8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Urban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Outside, criminal hotspot, gang territory, </a:t>
                      </a:r>
                      <a:r>
                        <a:rPr lang="en-US" noProof="0" dirty="0" err="1"/>
                        <a:t>appartmentbldng</a:t>
                      </a:r>
                      <a:r>
                        <a:rPr lang="en-US" noProof="0" dirty="0"/>
                        <a:t>, city center, shops, liquor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9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Bystanders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Bystanders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31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Police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 size, unionization, agency workload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accountability (use of force level of review)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73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Socio-economic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Number of violent offenses, drug arrests, arrests, poverty, 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6C7F-D800-A34A-07B3-B9D22012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A8E59-FF85-F9E1-804C-C65CD352C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Coping mechanisms and needs of victims</a:t>
            </a:r>
          </a:p>
          <a:p>
            <a:pPr lvl="1"/>
            <a:r>
              <a:rPr lang="en-US" dirty="0"/>
              <a:t>Known coping mechanisms: support from environment (family/family), colleagues and hierarchical superiors, professional support (e.g. psychologist, stress team, confidants) (Laureys, 2018)</a:t>
            </a:r>
          </a:p>
          <a:p>
            <a:pPr lvl="1"/>
            <a:r>
              <a:rPr lang="en-US" dirty="0"/>
              <a:t>Victims point out the importance of: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recognition</a:t>
            </a:r>
            <a:r>
              <a:rPr lang="en-US" dirty="0"/>
              <a:t> (↔ macho culture, violence 'comes with the job') and organizational support (police culture that recognizes victims)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practical support </a:t>
            </a:r>
            <a:r>
              <a:rPr lang="en-US" dirty="0"/>
              <a:t>(e.g. administrative, developing protocol in case of victimization);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emotional support</a:t>
            </a:r>
            <a:r>
              <a:rPr lang="en-US" dirty="0"/>
              <a:t>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training</a:t>
            </a:r>
            <a:r>
              <a:rPr lang="en-US" dirty="0"/>
              <a:t> to prevent victimization in the future (</a:t>
            </a:r>
            <a:r>
              <a:rPr lang="en-US" dirty="0" err="1"/>
              <a:t>cfr</a:t>
            </a:r>
            <a:r>
              <a:rPr lang="en-US" dirty="0"/>
              <a:t> violence management, recognizing stress signals in oneself and colleagues);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justice</a:t>
            </a:r>
            <a:r>
              <a:rPr lang="en-US" dirty="0"/>
              <a:t>: strong reaction or signal from justice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69F2AA-7D9D-DE4F-FFAA-08A28BF609B1}"/>
              </a:ext>
            </a:extLst>
          </p:cNvPr>
          <p:cNvSpPr txBox="1"/>
          <p:nvPr/>
        </p:nvSpPr>
        <p:spPr>
          <a:xfrm>
            <a:off x="9535884" y="6284006"/>
            <a:ext cx="44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Goormans, 2023</a:t>
            </a:r>
          </a:p>
        </p:txBody>
      </p:sp>
    </p:spTree>
    <p:extLst>
      <p:ext uri="{BB962C8B-B14F-4D97-AF65-F5344CB8AC3E}">
        <p14:creationId xmlns:p14="http://schemas.microsoft.com/office/powerpoint/2010/main" val="117393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0366-3849-CFBD-A34E-CE86125B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en-US" dirty="0"/>
              <a:t>Conclusion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1917D-2703-F72F-F791-DB2B07D9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coherent policy based on prevention, repression and aftercare</a:t>
            </a:r>
          </a:p>
          <a:p>
            <a:pPr lvl="1"/>
            <a:r>
              <a:rPr lang="en-US" dirty="0"/>
              <a:t>Central registration is crucial: determine nature and extent and reduce dark number </a:t>
            </a:r>
          </a:p>
          <a:p>
            <a:pPr lvl="1"/>
            <a:r>
              <a:rPr lang="en-US" dirty="0"/>
              <a:t>Prevention: raising awareness among the population</a:t>
            </a:r>
          </a:p>
          <a:p>
            <a:pPr lvl="1"/>
            <a:r>
              <a:rPr lang="en-US" dirty="0"/>
              <a:t>Repression: consistent reporting and adequate response</a:t>
            </a:r>
          </a:p>
          <a:p>
            <a:pPr lvl="1"/>
            <a:r>
              <a:rPr lang="en-US" dirty="0"/>
              <a:t>Accessible after-care with a view to well-being </a:t>
            </a:r>
          </a:p>
          <a:p>
            <a:r>
              <a:rPr lang="en-US" dirty="0"/>
              <a:t>Develop research agenda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2277AA-5393-1EFF-D490-470F238834DA}"/>
              </a:ext>
            </a:extLst>
          </p:cNvPr>
          <p:cNvSpPr txBox="1"/>
          <p:nvPr/>
        </p:nvSpPr>
        <p:spPr>
          <a:xfrm>
            <a:off x="9535884" y="6284006"/>
            <a:ext cx="44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Goormans, 2023</a:t>
            </a:r>
          </a:p>
        </p:txBody>
      </p:sp>
    </p:spTree>
    <p:extLst>
      <p:ext uri="{BB962C8B-B14F-4D97-AF65-F5344CB8AC3E}">
        <p14:creationId xmlns:p14="http://schemas.microsoft.com/office/powerpoint/2010/main" val="31427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01D36EBB-BE2E-464E-A0F3-8D79CF3667E0}"/>
              </a:ext>
            </a:extLst>
          </p:cNvPr>
          <p:cNvSpPr txBox="1"/>
          <p:nvPr/>
        </p:nvSpPr>
        <p:spPr>
          <a:xfrm>
            <a:off x="8866990" y="1834515"/>
            <a:ext cx="455918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latin typeface="Arial"/>
                <a:cs typeface="Arial"/>
              </a:rPr>
              <a:t>www.ircp.org</a:t>
            </a:r>
            <a:endParaRPr lang="en-US" sz="2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Contact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/>
                <a:cs typeface="Arial"/>
              </a:rPr>
              <a:t>Prof.</a:t>
            </a:r>
            <a:r>
              <a:rPr lang="en-US" sz="1400" baseline="0" dirty="0">
                <a:latin typeface="Arial"/>
                <a:cs typeface="Arial"/>
              </a:rPr>
              <a:t> dr. Jelle Janssens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t. +32 9</a:t>
            </a:r>
            <a:r>
              <a:rPr lang="en-US" sz="1400" baseline="0" dirty="0">
                <a:latin typeface="Arial"/>
                <a:cs typeface="Arial"/>
              </a:rPr>
              <a:t> </a:t>
            </a:r>
            <a:r>
              <a:rPr lang="en-US" sz="1400" kern="1200" dirty="0">
                <a:latin typeface="Arial"/>
                <a:ea typeface="+mn-ea"/>
                <a:cs typeface="Arial"/>
              </a:rPr>
              <a:t>264 69</a:t>
            </a:r>
            <a:r>
              <a:rPr lang="en-US" sz="1400" kern="1200" baseline="0" dirty="0">
                <a:latin typeface="Arial"/>
                <a:ea typeface="+mn-ea"/>
                <a:cs typeface="Arial"/>
              </a:rPr>
              <a:t> 59</a:t>
            </a:r>
            <a:endParaRPr lang="en-US" sz="1400" kern="1200" dirty="0">
              <a:latin typeface="Arial"/>
              <a:ea typeface="+mn-ea"/>
              <a:cs typeface="Arial"/>
            </a:endParaRPr>
          </a:p>
          <a:p>
            <a:r>
              <a:rPr lang="en-US" sz="1400" kern="1200" dirty="0">
                <a:latin typeface="Arial"/>
                <a:ea typeface="+mn-ea"/>
                <a:cs typeface="Arial"/>
              </a:rPr>
              <a:t>f. </a:t>
            </a:r>
            <a:r>
              <a:rPr lang="en-US" sz="1400" kern="1200" baseline="0" dirty="0">
                <a:latin typeface="Arial"/>
                <a:ea typeface="+mn-ea"/>
                <a:cs typeface="Arial"/>
              </a:rPr>
              <a:t>+32 9 </a:t>
            </a:r>
            <a:r>
              <a:rPr lang="en-US" sz="1400" kern="1200" dirty="0">
                <a:latin typeface="Arial"/>
                <a:ea typeface="+mn-ea"/>
                <a:cs typeface="Arial"/>
              </a:rPr>
              <a:t>264 69</a:t>
            </a:r>
            <a:r>
              <a:rPr lang="en-US" sz="1400" kern="1200" baseline="0" dirty="0">
                <a:latin typeface="Arial"/>
                <a:ea typeface="+mn-ea"/>
                <a:cs typeface="Arial"/>
              </a:rPr>
              <a:t> 71</a:t>
            </a:r>
            <a:endParaRPr lang="en-US" sz="1400" kern="1200" dirty="0">
              <a:latin typeface="Arial"/>
              <a:ea typeface="+mn-ea"/>
              <a:cs typeface="Arial"/>
            </a:endParaRPr>
          </a:p>
          <a:p>
            <a:r>
              <a:rPr lang="en-US" sz="1400" kern="1200" dirty="0">
                <a:latin typeface="Arial"/>
                <a:ea typeface="+mn-ea"/>
                <a:cs typeface="Arial"/>
              </a:rPr>
              <a:t>e. Jelle.Janssens</a:t>
            </a:r>
            <a:r>
              <a:rPr lang="en-US" sz="1400" kern="1200" baseline="0" dirty="0">
                <a:latin typeface="Arial"/>
                <a:ea typeface="+mn-ea"/>
                <a:cs typeface="Arial"/>
              </a:rPr>
              <a:t>@UGent.be</a:t>
            </a:r>
          </a:p>
          <a:p>
            <a:pPr>
              <a:spcAft>
                <a:spcPts val="600"/>
              </a:spcAft>
            </a:pPr>
            <a:endParaRPr lang="en-US" sz="800" b="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 baseline="0" dirty="0">
                <a:latin typeface="Arial"/>
                <a:cs typeface="Arial"/>
              </a:rPr>
              <a:t>IRCP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Arial"/>
                <a:cs typeface="Arial"/>
              </a:rPr>
              <a:t>Ghent University</a:t>
            </a:r>
          </a:p>
          <a:p>
            <a:pPr>
              <a:spcAft>
                <a:spcPts val="0"/>
              </a:spcAft>
            </a:pPr>
            <a:r>
              <a:rPr lang="en-US" sz="1400" kern="1200" baseline="0" dirty="0" err="1">
                <a:latin typeface="Arial"/>
                <a:ea typeface="+mn-ea"/>
                <a:cs typeface="Arial"/>
              </a:rPr>
              <a:t>Universiteitstraat</a:t>
            </a:r>
            <a:r>
              <a:rPr lang="en-US" sz="1400" kern="1200" baseline="0" dirty="0">
                <a:latin typeface="Arial"/>
                <a:ea typeface="+mn-ea"/>
                <a:cs typeface="Arial"/>
              </a:rPr>
              <a:t> 4</a:t>
            </a:r>
          </a:p>
          <a:p>
            <a:pPr>
              <a:spcAft>
                <a:spcPts val="0"/>
              </a:spcAft>
            </a:pPr>
            <a:r>
              <a:rPr lang="en-US" sz="1400" kern="1200" baseline="0" dirty="0">
                <a:latin typeface="Arial"/>
                <a:ea typeface="+mn-ea"/>
                <a:cs typeface="Arial"/>
              </a:rPr>
              <a:t>B – 9000 Ghent</a:t>
            </a:r>
          </a:p>
          <a:p>
            <a:pPr>
              <a:spcAft>
                <a:spcPts val="600"/>
              </a:spcAft>
            </a:pPr>
            <a:endParaRPr lang="en-US" b="1" baseline="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6" descr="Logo_IRCP_bw.ai">
            <a:extLst>
              <a:ext uri="{FF2B5EF4-FFF2-40B4-BE49-F238E27FC236}">
                <a16:creationId xmlns:a16="http://schemas.microsoft.com/office/drawing/2014/main" id="{21E1F9BB-ED81-47A4-AF97-D4922CB369D9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29400" y="5735637"/>
            <a:ext cx="4626085" cy="10017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2091609-918E-4B92-8BA8-21EF9CF5145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8" y="5735638"/>
            <a:ext cx="1257275" cy="1006032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3DEB78-5A8E-4591-B2F8-C672FCAB4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42" y="5831516"/>
            <a:ext cx="2159889" cy="8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18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587</Words>
  <Application>Microsoft Office PowerPoint</Application>
  <PresentationFormat>Breedbeeld</PresentationFormat>
  <Paragraphs>94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Violence against the police in Belgium </vt:lpstr>
      <vt:lpstr>1. Phenomenon</vt:lpstr>
      <vt:lpstr>1. Phenomenon</vt:lpstr>
      <vt:lpstr>2. Research</vt:lpstr>
      <vt:lpstr>2. Research</vt:lpstr>
      <vt:lpstr>2. Research</vt:lpstr>
      <vt:lpstr>3. Conclusion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Jelle Janssens</dc:creator>
  <cp:lastModifiedBy>Jelle Janssens</cp:lastModifiedBy>
  <cp:revision>129</cp:revision>
  <dcterms:created xsi:type="dcterms:W3CDTF">2020-11-27T11:16:43Z</dcterms:created>
  <dcterms:modified xsi:type="dcterms:W3CDTF">2023-03-08T10:38:31Z</dcterms:modified>
</cp:coreProperties>
</file>