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65" r:id="rId12"/>
    <p:sldId id="266" r:id="rId13"/>
    <p:sldId id="280" r:id="rId14"/>
    <p:sldId id="281" r:id="rId15"/>
    <p:sldId id="268" r:id="rId16"/>
    <p:sldId id="283" r:id="rId17"/>
    <p:sldId id="282" r:id="rId18"/>
    <p:sldId id="267" r:id="rId19"/>
    <p:sldId id="269" r:id="rId20"/>
    <p:sldId id="270" r:id="rId21"/>
    <p:sldId id="271" r:id="rId22"/>
    <p:sldId id="273" r:id="rId23"/>
    <p:sldId id="274" r:id="rId24"/>
    <p:sldId id="275" r:id="rId25"/>
  </p:sldIdLst>
  <p:sldSz cx="12192000" cy="6858000"/>
  <p:notesSz cx="7099300" cy="102346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8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A1D32-3AE7-4F85-AB12-ACDD8A9E4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C13684F-B0AC-4222-BCD6-DC2590EF3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65E030-E746-4254-880F-727578B53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799B78-0EB1-4F8F-986C-BB37AA32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31F407-150B-4193-9C3D-712A56365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93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900785-F42C-4788-94D3-C3DACDE40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2B0E4C4-99EB-488D-BE80-C354526F8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F1765E-07B1-4232-9806-D62A671A8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551D0E-4908-4D6A-916B-D758888F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74638A-729F-4941-A574-C4F9B4FF9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429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BB946D7-D20D-4726-9809-36118AA736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A6F941B-708D-485A-A427-EB5A6E295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DDDDC5-51D0-45C8-9F9E-C9E887EFE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70B210-DA8C-40F6-B8D7-ED165C3D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79EB52-D1F8-494C-A45C-4450A172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95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3C6D20-A183-4136-A33A-B3968720B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E2FF29-624B-4D5C-8A8B-384166B06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589FDC-E241-4A26-AF63-0B4CE474F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65B55B-F042-4A57-9799-5BC2F7E1A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EFD726-7727-4519-BFA2-9DBF4D1AF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38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D3DB6-4075-4AE0-A9BC-CE4244D9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F6514F-852A-4962-9B58-D2F341CFD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8F216E-E603-4B40-B837-0CD5F3444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3A1702-CE14-4BA7-AB48-48768E0A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D31816-A0AD-4283-9E05-0294475B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459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C593E5-B628-4291-9401-023F3EF6E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B145B0-5D54-40BE-A580-DF9C95178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3EF9F1C-CD9C-4105-AEB2-79534D1C2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9E094C3-88E6-4E1B-A2BB-6CDD5B933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664A6F-D681-49D3-9F36-23BE1FCB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E3215E-D32B-4417-9105-8C09A833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35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609A9-A1CB-40C9-ADC7-96D396CEC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014117-6A9C-4670-A589-3214CFB2D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9D52C64-DFBC-49BD-ACFA-04C446CA8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EAE0BD1-EEF1-44EF-AC64-5245A2725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B99DF0C-35F4-4D65-8B88-91D4578FC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E5C28BA-8BF8-4333-A71C-BA159E60E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D853270-1F85-4E81-B1F1-364BBCE19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43C572-1925-4785-A55D-3480B5BE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819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6C893-B5BB-4C60-8946-478A5EC0A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EA84194-70BB-436E-95DC-F9D8A354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754CF77-1ECE-42FE-BFFB-C7AB4ED2D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9E6001-FC8B-4E6D-BBB9-AF7CEC524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78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48F2474-6D38-4A11-9B25-71D5CDC2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4AC4699-6D36-4F55-8D82-C405B2434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8DCDDD3-0B09-449D-A6CF-209E9E566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67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89351-AA38-43FF-9445-2C684B8B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8F4328-7699-4418-A7FD-FD8C8CBB2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A99486B-23DE-4EA8-A685-9B484B60C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48DA27-F57B-46FE-B4E0-8FE1F1728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4BB106E-A8F5-47F3-BAEF-4AC176E63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3100A9-E081-4094-8D47-5230C123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6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5C25E-1226-42CE-8682-01547038A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24D2330-9D8D-40D6-B5A8-452422284F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9268BE5-DCEC-4D07-AECF-82DBB5C5B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07E28C1-EF75-4BB3-8F57-F0756502B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200A0F-A6B5-454C-903F-BD5A2BE8F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3DF3AB1-D056-45B5-88D6-257C92759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335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B636456-5B9D-4537-BE1A-14C9B0A65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6F677EE-6EDE-491D-B037-AD471584A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1E49AC-DA91-4646-A921-67B5E90F5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D16B4-7B40-45C3-AC70-185C433FECE3}" type="datetimeFigureOut">
              <a:rPr lang="nl-NL" smtClean="0"/>
              <a:t>09-04-2022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914592-757C-4B53-BD88-084073DEC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54C7B1-0080-4F17-871E-692D2B339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4ADFA-D5C7-4FFE-B764-95A3B10B8C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14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12AF22-07CB-4080-9FCC-0426EA9F8D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873" y="2927927"/>
            <a:ext cx="9144000" cy="1145454"/>
          </a:xfrm>
        </p:spPr>
        <p:txBody>
          <a:bodyPr>
            <a:normAutofit/>
          </a:bodyPr>
          <a:lstStyle/>
          <a:p>
            <a:r>
              <a:rPr lang="nl-N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Presentatie Algemene Ledenvergadering Equipe </a:t>
            </a:r>
            <a:b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550904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AC15ACC-E1AA-4C4A-A345-33781C04FB47}"/>
              </a:ext>
            </a:extLst>
          </p:cNvPr>
          <p:cNvSpPr txBox="1"/>
          <p:nvPr/>
        </p:nvSpPr>
        <p:spPr>
          <a:xfrm>
            <a:off x="1459347" y="1310734"/>
            <a:ext cx="8478982" cy="37343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Beelden van herkenning IV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legitimiteit van een vakbond vraagt reflectie en onderhoud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Kleine bonden zijn op dat punt wendbaarder en staan soms ook dichter op wat er leeft.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vervolgens een benoemd thema/belang goed te kunnen bedienen is wel energie, tijd en duurzame vitaliteit nodig.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hoogwaardig organiseren van de diensten die daarvoor nodig zijn is bij de kleinere bonden een zorgpunt</a:t>
            </a:r>
          </a:p>
        </p:txBody>
      </p:sp>
    </p:spTree>
    <p:extLst>
      <p:ext uri="{BB962C8B-B14F-4D97-AF65-F5344CB8AC3E}">
        <p14:creationId xmlns:p14="http://schemas.microsoft.com/office/powerpoint/2010/main" val="458018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5E26B484-9649-4148-BDF4-9E611F600E37}"/>
              </a:ext>
            </a:extLst>
          </p:cNvPr>
          <p:cNvSpPr txBox="1"/>
          <p:nvPr/>
        </p:nvSpPr>
        <p:spPr>
          <a:xfrm>
            <a:off x="1274617" y="1649371"/>
            <a:ext cx="9134763" cy="3244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Beelden van verschil I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overtuigingen binnen ANPV en Equipe over de toekomstige vitaliteit en onderscheidende identiteit verschillen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Daarmee ligt 1 route voor beiden niet voor de hand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Waarbij wel de kleinschaligheid waar zij voor staan naar de toekomst toe geborgd moet blijven (voorkom Malieveld 2.0 en bindt de doelgroep hoger opgeleiden)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19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C9D1C5-E007-4310-B6FB-8A6A014DE444}"/>
              </a:ext>
            </a:extLst>
          </p:cNvPr>
          <p:cNvSpPr txBox="1"/>
          <p:nvPr/>
        </p:nvSpPr>
        <p:spPr>
          <a:xfrm>
            <a:off x="1087698" y="606849"/>
            <a:ext cx="9291782" cy="5644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Beelden van verschil II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ANPV geldt: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 de identiteit niet specifiek genoeg is om op een onderscheidende manier (nieuwe) leden te (blijven) binden en nieuwe en hoogwaardige diensten te kunnen blijven leveren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Nauwelijks vernieuwing onder de kaderleden (continuïteitsrisico)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Probleem van opvolging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 omvang kwetsbaar (werkorganisatie)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 omvang niet mogelijk om op alle onderwerpen kwaliteit te bieden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Ook bij groei nog ”klein” en naast “groot” dam steeds kleiner worden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 advies aan de ANPV: 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grootste garantie voor het veiligstellen van de huidige verworvenheden ligt daarmee naar ons idee om maximaal aan te sluiten/te verbinden met het pad dat ACP en NPB gaan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daarmee de aandacht voor speciale groepen/thema’s (flexibele actualiteit) te helpen versterken.</a:t>
            </a:r>
          </a:p>
        </p:txBody>
      </p:sp>
    </p:spTree>
    <p:extLst>
      <p:ext uri="{BB962C8B-B14F-4D97-AF65-F5344CB8AC3E}">
        <p14:creationId xmlns:p14="http://schemas.microsoft.com/office/powerpoint/2010/main" val="4188001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C9D1C5-E007-4310-B6FB-8A6A014DE444}"/>
              </a:ext>
            </a:extLst>
          </p:cNvPr>
          <p:cNvSpPr txBox="1"/>
          <p:nvPr/>
        </p:nvSpPr>
        <p:spPr>
          <a:xfrm>
            <a:off x="1200728" y="324608"/>
            <a:ext cx="9291782" cy="5679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Beelden van verschil III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Equipe geldt: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 de oriëntatie op hoger opgeleiden/leidinggevenden en bedrijfsvoering voldoende onderscheidingskracht heeft om ook toekomstige identiteit en vitaliteit mogelijk te maken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 dit ook een positieve doorwerking heeft op het organiseren van tegenspraak </a:t>
            </a:r>
            <a:r>
              <a:rPr lang="nl-N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cq</a:t>
            </a: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het aandacht geven aan specifieke geluiden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 vraagt wel de bereidheid van de huidige vereniging/ leden om daarvoor te willen gaan.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Opvolging blijft daarmee ook voor Equipe een thema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Tevens is daarvoor de steun van de andere 3 bonden onontbeerlijk (zij moeten de winst die dit impliceert ook zien)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 de keuze voor deze route adviseren wij wel tot deelname in de gemeenschappelijke werkorganisatie aangezien de door Equipe thans gebruikte constructies eindig/ kwetsbaar zijn.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de achterblijvende vereniging zien wij 2 mogelijkheden:</a:t>
            </a:r>
          </a:p>
          <a:p>
            <a:pPr marL="457200" indent="-221615">
              <a:lnSpc>
                <a:spcPct val="107000"/>
              </a:lnSpc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a.	Gebaseerd op een gerichte investering (kaderleden en opvolging) continueren in de huidige vorm 	buiten het samenwerkingsverband </a:t>
            </a:r>
          </a:p>
          <a:p>
            <a:pPr marL="457200" indent="-221615">
              <a:lnSpc>
                <a:spcPct val="107000"/>
              </a:lnSpc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b.	Het ontwikkelen van een eigen label binnen het samenwerkingsverband (het zogenaamde Achmea 	model dat ook eigen labels als Zilveren Kruis heeft)</a:t>
            </a:r>
          </a:p>
          <a:p>
            <a:pPr marL="685800">
              <a:lnSpc>
                <a:spcPct val="107000"/>
              </a:lnSpc>
              <a:spcAft>
                <a:spcPts val="800"/>
              </a:spcAf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T.a.v. dit laatste model is het überhaupt de vraag of in de brede samenwerking niet meer fijnmazig 	op thema’s en doelgroepen moet/kan worden georganiseerd.</a:t>
            </a:r>
          </a:p>
        </p:txBody>
      </p:sp>
    </p:spTree>
    <p:extLst>
      <p:ext uri="{BB962C8B-B14F-4D97-AF65-F5344CB8AC3E}">
        <p14:creationId xmlns:p14="http://schemas.microsoft.com/office/powerpoint/2010/main" val="770767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C9D1C5-E007-4310-B6FB-8A6A014DE444}"/>
              </a:ext>
            </a:extLst>
          </p:cNvPr>
          <p:cNvSpPr txBox="1"/>
          <p:nvPr/>
        </p:nvSpPr>
        <p:spPr>
          <a:xfrm>
            <a:off x="1200728" y="324608"/>
            <a:ext cx="9291782" cy="5677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Beelden van verschil IV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 advies aan Equipe </a:t>
            </a:r>
          </a:p>
          <a:p>
            <a:pPr lvl="0">
              <a:lnSpc>
                <a:spcPct val="107000"/>
              </a:lnSpc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Tx/>
              <a:buChar char="-"/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Gezien de oplopende problematiek van het vinden van kaderleden</a:t>
            </a:r>
          </a:p>
          <a:p>
            <a:pPr marL="742950" indent="-285750">
              <a:lnSpc>
                <a:spcPct val="107000"/>
              </a:lnSpc>
              <a:buFontTx/>
              <a:buChar char="-"/>
              <a:tabLst>
                <a:tab pos="630555" algn="l"/>
              </a:tabLst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Tx/>
              <a:buChar char="-"/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gegeven het feit dat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bestuurscontinuïteit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bij 1-hoofdig bestuur altijd kwetsbaar is</a:t>
            </a:r>
          </a:p>
          <a:p>
            <a:pPr marL="742950" indent="-285750">
              <a:lnSpc>
                <a:spcPct val="107000"/>
              </a:lnSpc>
              <a:buFontTx/>
              <a:buChar char="-"/>
              <a:tabLst>
                <a:tab pos="630555" algn="l"/>
              </a:tabLst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Tx/>
              <a:buChar char="-"/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gelet op het feit dat er in hoog tempo samen met anderen op ontwikkelingen geanticipeerd moet worden</a:t>
            </a:r>
          </a:p>
          <a:p>
            <a:pPr marL="742950" indent="-285750">
              <a:lnSpc>
                <a:spcPct val="107000"/>
              </a:lnSpc>
              <a:buFontTx/>
              <a:buChar char="-"/>
              <a:tabLst>
                <a:tab pos="630555" algn="l"/>
              </a:tabLst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Tx/>
              <a:buChar char="-"/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een risico is op verzwakking i.p.v. versterking naast het grotere samenwerkingsverband </a:t>
            </a:r>
          </a:p>
          <a:p>
            <a:pPr marL="742950" indent="-285750">
              <a:lnSpc>
                <a:spcPct val="107000"/>
              </a:lnSpc>
              <a:buFontTx/>
              <a:buChar char="-"/>
              <a:tabLst>
                <a:tab pos="630555" algn="l"/>
              </a:tabLst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0555" indent="-173355">
              <a:lnSpc>
                <a:spcPct val="107000"/>
              </a:lnSpc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	dat bij ver(drie)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dubbeling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het ledenaantal er nog steeds sprake is van een kleine organisatie (en naast groot steeds kleiner wordt) </a:t>
            </a:r>
          </a:p>
          <a:p>
            <a:pPr marL="630555" indent="-173355">
              <a:lnSpc>
                <a:spcPct val="107000"/>
              </a:lnSpc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Denken wij dat de doelstellingen van Equipe in een voorwaartsproces beter te borgen zijn in route B</a:t>
            </a:r>
          </a:p>
        </p:txBody>
      </p:sp>
    </p:spTree>
    <p:extLst>
      <p:ext uri="{BB962C8B-B14F-4D97-AF65-F5344CB8AC3E}">
        <p14:creationId xmlns:p14="http://schemas.microsoft.com/office/powerpoint/2010/main" val="2519222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DDAD2E4-9964-4B36-A84C-CA5084B8D799}"/>
              </a:ext>
            </a:extLst>
          </p:cNvPr>
          <p:cNvSpPr txBox="1"/>
          <p:nvPr/>
        </p:nvSpPr>
        <p:spPr>
          <a:xfrm>
            <a:off x="1422399" y="516008"/>
            <a:ext cx="8903855" cy="5681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tabLst>
                <a:tab pos="630555" algn="l"/>
              </a:tabLs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Tussen conclusie:</a:t>
            </a:r>
          </a:p>
          <a:p>
            <a:pPr lvl="0">
              <a:lnSpc>
                <a:spcPct val="107000"/>
              </a:lnSpc>
              <a:tabLst>
                <a:tab pos="630555" algn="l"/>
              </a:tabLst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het WAT (de noodzaak) en die richting bestaat een grote mate van eensgezindheid en eensluidendheid. Bij de ANPV bredere verschillen dan bij Equipe. </a:t>
            </a:r>
          </a:p>
          <a:p>
            <a:pPr lvl="0">
              <a:lnSpc>
                <a:spcPct val="107000"/>
              </a:lnSpc>
              <a:tabLst>
                <a:tab pos="630555" algn="l"/>
              </a:tabLst>
            </a:pPr>
            <a:endParaRPr lang="nl-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het HOE (wat te doen en via welke stappen adviseren wij in elk geval:</a:t>
            </a:r>
          </a:p>
          <a:p>
            <a:pPr marL="800100" indent="-342900">
              <a:lnSpc>
                <a:spcPct val="107000"/>
              </a:lnSpc>
              <a:buAutoNum type="alphaLcPeriod"/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partner te worden in de gemeenschappelijke werkorganisatie</a:t>
            </a:r>
          </a:p>
          <a:p>
            <a:pPr marL="800100" indent="-342900">
              <a:lnSpc>
                <a:spcPct val="107000"/>
              </a:lnSpc>
              <a:buAutoNum type="alphaLcPeriod"/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deelgenoot te worden van het proces dat grote organisaties hebben ingezet</a:t>
            </a:r>
          </a:p>
          <a:p>
            <a:pPr marL="800100" indent="-342900">
              <a:lnSpc>
                <a:spcPct val="107000"/>
              </a:lnSpc>
              <a:buAutoNum type="alphaLcPeriod"/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maar daarbinnen elk op een onderscheidende manier (en met “mede- willen” en medewerking van de anderen) te werken aan het verder vormgeven van de opgebouwde verworvenheden.</a:t>
            </a:r>
          </a:p>
          <a:p>
            <a:pPr marL="800100" indent="-342900">
              <a:lnSpc>
                <a:spcPct val="107000"/>
              </a:lnSpc>
              <a:buAutoNum type="alphaLcPeriod"/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 te doen door de kennis op onderscheidende gebieden of groepen scherp te blijven ontwikkelen en positioneren. Te denken valt aan:</a:t>
            </a: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	hoger opgeleiden</a:t>
            </a: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	bedrijfsvoering</a:t>
            </a: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	studenten</a:t>
            </a: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	opsporing</a:t>
            </a: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 	GGP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nl-N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 	Post-actieven etc.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833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DDAD2E4-9964-4B36-A84C-CA5084B8D799}"/>
              </a:ext>
            </a:extLst>
          </p:cNvPr>
          <p:cNvSpPr txBox="1"/>
          <p:nvPr/>
        </p:nvSpPr>
        <p:spPr>
          <a:xfrm>
            <a:off x="1422399" y="516008"/>
            <a:ext cx="8903855" cy="5417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tabLst>
                <a:tab pos="630555" algn="l"/>
              </a:tabLs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Risico inschatting</a:t>
            </a:r>
          </a:p>
          <a:p>
            <a:pPr lvl="0">
              <a:lnSpc>
                <a:spcPct val="107000"/>
              </a:lnSpc>
              <a:tabLst>
                <a:tab pos="630555" algn="l"/>
              </a:tabLst>
            </a:pP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 oordeel is dat bij ongewijzigd beleid voor de beide kleine vakorganisaties:</a:t>
            </a:r>
          </a:p>
          <a:p>
            <a:pPr lvl="0">
              <a:lnSpc>
                <a:spcPct val="107000"/>
              </a:lnSpc>
              <a:tabLst>
                <a:tab pos="630555" algn="l"/>
              </a:tabLst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	de toename aan caseload (nieuwe onderwerpen/meer werk/andere 				deskundigheid)</a:t>
            </a: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	gevoegd bij de nu al zichtbare complicaties om zowel bestuurlijk als in 			dienstverlening de continuïteit op peil te houden</a:t>
            </a: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	dat zelfs bij substantiële groei van het ledenaantal er nog sprake zal zijn van een 		kleine organisatie </a:t>
            </a: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		alsmede het risico dat er door het samengaan van ACP/NPB vormen van verdringen 		of verdamping ontstaan</a:t>
            </a:r>
          </a:p>
          <a:p>
            <a:pPr marL="457200">
              <a:lnSpc>
                <a:spcPct val="107000"/>
              </a:lnSpc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630555" algn="l"/>
              </a:tabLst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grotere bedreiging vormt dan het nu op basis van goede afspraken borgen van je verworvenheden in het collectief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742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64A02-7334-4A5F-8133-AA57D37A1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3692"/>
            <a:ext cx="10515600" cy="1325563"/>
          </a:xfrm>
        </p:spPr>
        <p:txBody>
          <a:bodyPr/>
          <a:lstStyle/>
          <a:p>
            <a:pPr algn="ctr"/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Ons advies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302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1B5080E-78BA-4942-9248-9F6B013DC124}"/>
              </a:ext>
            </a:extLst>
          </p:cNvPr>
          <p:cNvSpPr txBox="1"/>
          <p:nvPr/>
        </p:nvSpPr>
        <p:spPr>
          <a:xfrm>
            <a:off x="1126835" y="1166681"/>
            <a:ext cx="9485747" cy="4919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routekaart op hoofdlijn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helderheid over het eindperspectief: gefaseerde samenwerking leidend tot een </a:t>
            </a: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nieuwe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organisatie in 2 – 3 jaar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Maak duidelijk dat er een groeiend werkpakket ligt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tevens een helder perspectief op het “waarom” en “wat”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helderheid over het waardenpalet van die nieuwe organisatie; “best of breeds”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Ontwikkel dat palet in een gezamenlijke werkconferentie (dus niet extern)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de nieuwe organisatie een nieuwe naam en nieuwe gezichten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 dat onder zorgvuldig programma management</a:t>
            </a:r>
          </a:p>
        </p:txBody>
      </p:sp>
    </p:spTree>
    <p:extLst>
      <p:ext uri="{BB962C8B-B14F-4D97-AF65-F5344CB8AC3E}">
        <p14:creationId xmlns:p14="http://schemas.microsoft.com/office/powerpoint/2010/main" val="2276232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449811A-B70E-43A3-ACD1-2363F66943F1}"/>
              </a:ext>
            </a:extLst>
          </p:cNvPr>
          <p:cNvSpPr txBox="1"/>
          <p:nvPr/>
        </p:nvSpPr>
        <p:spPr>
          <a:xfrm>
            <a:off x="1209963" y="917799"/>
            <a:ext cx="8552874" cy="5022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Veranderstrategie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 van de geleidelijkheid maar pak wel regie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Benut natuurlijke momenten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Formuleer een gemeenschappelijke ambitie: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 van betekenis zijn voor de nieuwe samenwerkingsvorm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het verlengde liggen van huidige strategie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Gezamenlijk beeld met gezamenlijke taal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de best mogelijke oplossing voor iedereen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Bouw aan vertrouwen (transparantie – betrouwbaarheid)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Alles in gezamenlijkheid doen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Geloofwaardigheid in communicatie en uitstraling: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Zingeving en betekenis actief communiceren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Bundeling van krachten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Ruimte voor schakering en diversiteit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76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64A02-7334-4A5F-8133-AA57D37A1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Opdracht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DDAD2E4-9964-4B36-A84C-CA5084B8D799}"/>
              </a:ext>
            </a:extLst>
          </p:cNvPr>
          <p:cNvSpPr txBox="1"/>
          <p:nvPr/>
        </p:nvSpPr>
        <p:spPr>
          <a:xfrm>
            <a:off x="1154545" y="1568952"/>
            <a:ext cx="8118764" cy="4030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Aanleiding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Anticiperen op de schaalvergroting bij de NP (toename takenpakket)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Noodzaak tot betere dienstverlening voor een (sterk) veranderende groep leden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Daardoor aantrekkelijk blijven en (mogelijk) groeien. Rekening houdend met opvolging en beschikbaarheid kaderleden (continuïteit van het bedrijf)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Maar ook efficiency en effectiviteit (rekening houdend met groei aan taken) naar de leden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Wens tot blijvende/ intensievere samenwerking,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Onderzoeken wat de gevolgen zijn van de beweging die ACP/ NPB nu maken (voor de toekomst van ANPV en Equipe)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afnemend onderscheid tussen met name de ACP, NPB en ANPV (zelfde doelgroep)</a:t>
            </a:r>
          </a:p>
        </p:txBody>
      </p:sp>
    </p:spTree>
    <p:extLst>
      <p:ext uri="{BB962C8B-B14F-4D97-AF65-F5344CB8AC3E}">
        <p14:creationId xmlns:p14="http://schemas.microsoft.com/office/powerpoint/2010/main" val="330146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34EB762-006C-43F6-BB7B-BDBD22FF693F}"/>
              </a:ext>
            </a:extLst>
          </p:cNvPr>
          <p:cNvSpPr txBox="1"/>
          <p:nvPr/>
        </p:nvSpPr>
        <p:spPr>
          <a:xfrm>
            <a:off x="1246908" y="625245"/>
            <a:ext cx="8811491" cy="4726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tegelijkertijd een </a:t>
            </a:r>
            <a:r>
              <a:rPr lang="nl-NL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bottom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 traject in de werkorganisatie</a:t>
            </a:r>
          </a:p>
          <a:p>
            <a:pPr lvl="0">
              <a:lnSpc>
                <a:spcPct val="107000"/>
              </a:lnSpc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Gericht op: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Elkaar leren kennen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Laaghangend fruit, gericht opzoeken, voorbeelden: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Opleiden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Juridisch loket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Plot deze acties vast op de routekaart in ontwerp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Laat dit regisseren door een tijdelijke onafhankelijke project/proces manager 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Laat de gezamenlijke besturen de motor en aanjager van dit proces zijn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Sluit de verenigingen aan op dit proces en laat ze dit vooral doorwerking geven in versterking van de onderlinge </a:t>
            </a:r>
            <a:r>
              <a:rPr lang="nl-N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samenwerking (met ruime voor regionale verschillen) 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Ontwikkel in gezamenlijkheid een duidelijke visie op medezeggenschap</a:t>
            </a:r>
          </a:p>
        </p:txBody>
      </p:sp>
    </p:spTree>
    <p:extLst>
      <p:ext uri="{BB962C8B-B14F-4D97-AF65-F5344CB8AC3E}">
        <p14:creationId xmlns:p14="http://schemas.microsoft.com/office/powerpoint/2010/main" val="4246784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8F2E8A7-7DF0-4442-9478-5D2446846879}"/>
              </a:ext>
            </a:extLst>
          </p:cNvPr>
          <p:cNvSpPr txBox="1"/>
          <p:nvPr/>
        </p:nvSpPr>
        <p:spPr>
          <a:xfrm>
            <a:off x="951345" y="1523171"/>
            <a:ext cx="10150764" cy="3536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Communicatie/Uitstraling</a:t>
            </a:r>
          </a:p>
          <a:p>
            <a:pPr lvl="0">
              <a:lnSpc>
                <a:spcPct val="107000"/>
              </a:lnSpc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Zorg dat er een (tussentijds) gezamenlijk logo of uiting beschikbaar komt waar de samenwerking tot uitdrukking komt.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Beeld moet congruent zijn aan wat je wilt zijn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Communicatie moet het waarom en wat geloofwaardig ondersteunen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 van betekenis zijn in het totale proces met als doel dat de samenwerking wordt gedragen door de mensen om wie het gaat</a:t>
            </a:r>
          </a:p>
        </p:txBody>
      </p:sp>
    </p:spTree>
    <p:extLst>
      <p:ext uri="{BB962C8B-B14F-4D97-AF65-F5344CB8AC3E}">
        <p14:creationId xmlns:p14="http://schemas.microsoft.com/office/powerpoint/2010/main" val="2141022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B84A6377-E477-48F6-A1D7-911B7ACCD9D5}"/>
              </a:ext>
            </a:extLst>
          </p:cNvPr>
          <p:cNvSpPr txBox="1"/>
          <p:nvPr/>
        </p:nvSpPr>
        <p:spPr>
          <a:xfrm>
            <a:off x="517235" y="2798988"/>
            <a:ext cx="10889674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Zorg in zowel het waardenpalet als in het ontwikkelproces voor voldoende herkenbaarheid op de verschillende succes kenmerken van de 4 organisaties. </a:t>
            </a:r>
          </a:p>
        </p:txBody>
      </p:sp>
    </p:spTree>
    <p:extLst>
      <p:ext uri="{BB962C8B-B14F-4D97-AF65-F5344CB8AC3E}">
        <p14:creationId xmlns:p14="http://schemas.microsoft.com/office/powerpoint/2010/main" val="549449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42CD121-F554-48BA-9DC7-8F9B5E0113E1}"/>
              </a:ext>
            </a:extLst>
          </p:cNvPr>
          <p:cNvSpPr txBox="1"/>
          <p:nvPr/>
        </p:nvSpPr>
        <p:spPr>
          <a:xfrm>
            <a:off x="1671782" y="1561822"/>
            <a:ext cx="7823200" cy="37343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Zorg voor veranderkundige borging door: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Richting op dienstenportfolio/waarden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gedeeld proces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Goede informatie/communicatie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Zorgvuldig proces/programma management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geef daarbij ook goede aandacht aan de juridische / financiële overgangsvragen t.b.v. duurzame gezamenlijkheid</a:t>
            </a:r>
          </a:p>
        </p:txBody>
      </p:sp>
    </p:spTree>
    <p:extLst>
      <p:ext uri="{BB962C8B-B14F-4D97-AF65-F5344CB8AC3E}">
        <p14:creationId xmlns:p14="http://schemas.microsoft.com/office/powerpoint/2010/main" val="59135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38416837-4973-4C2C-A404-5673C5005531}"/>
              </a:ext>
            </a:extLst>
          </p:cNvPr>
          <p:cNvSpPr txBox="1"/>
          <p:nvPr/>
        </p:nvSpPr>
        <p:spPr>
          <a:xfrm>
            <a:off x="1995053" y="1248478"/>
            <a:ext cx="7767783" cy="3141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nl-NL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vervolg actie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Selecteer 1 of meer onafhankelijke (deel)programma/proces manager(s)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die regie op 5 deelopdrachten: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Componeren waardenpalet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Ontwikkelproces werkorganisatie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Juridische en financiële vormgeving 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Aanhaken vereniging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Visie op medezeggenschap </a:t>
            </a:r>
          </a:p>
        </p:txBody>
      </p:sp>
    </p:spTree>
    <p:extLst>
      <p:ext uri="{BB962C8B-B14F-4D97-AF65-F5344CB8AC3E}">
        <p14:creationId xmlns:p14="http://schemas.microsoft.com/office/powerpoint/2010/main" val="3620809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F42058E-2ED5-42E2-AC2D-A050F988B5B6}"/>
              </a:ext>
            </a:extLst>
          </p:cNvPr>
          <p:cNvSpPr txBox="1"/>
          <p:nvPr/>
        </p:nvSpPr>
        <p:spPr>
          <a:xfrm>
            <a:off x="1717963" y="1504298"/>
            <a:ext cx="7786255" cy="3437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Perspectief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wens tot ontwikkeling op 4 lijnen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Belangenbehartiging; krachtige vakorganisatie (individueel en collectief)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Gezonde politie professie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Vakontwikkeling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Continuïteit van de verenigingen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Vitaal politievak met gezonde toegeruste mensen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Zowel politie specifiek als t.b.v. het totale veiligheidsdomein</a:t>
            </a:r>
          </a:p>
        </p:txBody>
      </p:sp>
    </p:spTree>
    <p:extLst>
      <p:ext uri="{BB962C8B-B14F-4D97-AF65-F5344CB8AC3E}">
        <p14:creationId xmlns:p14="http://schemas.microsoft.com/office/powerpoint/2010/main" val="36490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CCA0D37-EA01-497B-841C-0B062C0C2EEB}"/>
              </a:ext>
            </a:extLst>
          </p:cNvPr>
          <p:cNvSpPr txBox="1"/>
          <p:nvPr/>
        </p:nvSpPr>
        <p:spPr>
          <a:xfrm>
            <a:off x="1339273" y="1976583"/>
            <a:ext cx="8331200" cy="2651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opdracht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Inventariseren wat er kan/moet in termen van samenwerking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 met een routekaart met zo mogelijk opties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Neem daarin de richtinggevende principes mee (missie, kernwaarden, doelen etc.)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Presentatie in sheet-vorm</a:t>
            </a:r>
          </a:p>
        </p:txBody>
      </p:sp>
    </p:spTree>
    <p:extLst>
      <p:ext uri="{BB962C8B-B14F-4D97-AF65-F5344CB8AC3E}">
        <p14:creationId xmlns:p14="http://schemas.microsoft.com/office/powerpoint/2010/main" val="319374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B940BC1E-6FF2-4FF5-BC30-2F7A08CD80E2}"/>
              </a:ext>
            </a:extLst>
          </p:cNvPr>
          <p:cNvSpPr txBox="1"/>
          <p:nvPr/>
        </p:nvSpPr>
        <p:spPr>
          <a:xfrm>
            <a:off x="1173019" y="1906884"/>
            <a:ext cx="7860145" cy="1659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aanpak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Brede verkenning: 10 groepsgesprekken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Zorgvuldig gericht op draagvlak</a:t>
            </a:r>
          </a:p>
        </p:txBody>
      </p:sp>
    </p:spTree>
    <p:extLst>
      <p:ext uri="{BB962C8B-B14F-4D97-AF65-F5344CB8AC3E}">
        <p14:creationId xmlns:p14="http://schemas.microsoft.com/office/powerpoint/2010/main" val="545700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379C6E0-2BD0-4EE2-A0C6-C7D44558EF53}"/>
              </a:ext>
            </a:extLst>
          </p:cNvPr>
          <p:cNvSpPr txBox="1"/>
          <p:nvPr/>
        </p:nvSpPr>
        <p:spPr>
          <a:xfrm>
            <a:off x="1708727" y="2195516"/>
            <a:ext cx="8063346" cy="3141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Reflectie op het proces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Veel waardevolle ontmoetingen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bereidheid om te delen en vooruit te kijken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Winst op hoofdlijn wordt gezien en gedeeld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uitwerking vraagt een zorgvuldig proces</a:t>
            </a:r>
          </a:p>
        </p:txBody>
      </p:sp>
    </p:spTree>
    <p:extLst>
      <p:ext uri="{BB962C8B-B14F-4D97-AF65-F5344CB8AC3E}">
        <p14:creationId xmlns:p14="http://schemas.microsoft.com/office/powerpoint/2010/main" val="426886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7C61447-F0E2-49E6-930C-7DC243749340}"/>
              </a:ext>
            </a:extLst>
          </p:cNvPr>
          <p:cNvSpPr txBox="1"/>
          <p:nvPr/>
        </p:nvSpPr>
        <p:spPr>
          <a:xfrm>
            <a:off x="1542473" y="2006367"/>
            <a:ext cx="7749309" cy="2845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Beelden van herkenning I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veranderende ledenbestand vraagt een andere benadering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(nieuwe) Leden willen vooral goede dienstverlening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Daarmee heeft het idee van samenwerken draagvlak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Ook voor huidige leden van belang</a:t>
            </a:r>
          </a:p>
        </p:txBody>
      </p:sp>
    </p:spTree>
    <p:extLst>
      <p:ext uri="{BB962C8B-B14F-4D97-AF65-F5344CB8AC3E}">
        <p14:creationId xmlns:p14="http://schemas.microsoft.com/office/powerpoint/2010/main" val="43614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9B21669-9CA2-4E67-B262-39F4852A6D0C}"/>
              </a:ext>
            </a:extLst>
          </p:cNvPr>
          <p:cNvSpPr txBox="1"/>
          <p:nvPr/>
        </p:nvSpPr>
        <p:spPr>
          <a:xfrm>
            <a:off x="1080655" y="1413640"/>
            <a:ext cx="9568872" cy="2947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Beelden van herkenning II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een toekomstige rol zijn zowel vitaliteit als onderscheidende identiteit nodig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 vraagt ook voldoende inzet van vrijwilligers en kaderleden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 wordt in toenemende mate een uitdaging (toekomst/continuïteit)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7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AC15ACC-E1AA-4C4A-A345-33781C04FB47}"/>
              </a:ext>
            </a:extLst>
          </p:cNvPr>
          <p:cNvSpPr txBox="1"/>
          <p:nvPr/>
        </p:nvSpPr>
        <p:spPr>
          <a:xfrm>
            <a:off x="1459347" y="1310734"/>
            <a:ext cx="8478982" cy="4030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Beelden van herkenning III</a:t>
            </a:r>
          </a:p>
          <a:p>
            <a:pPr lvl="0">
              <a:lnSpc>
                <a:spcPct val="107000"/>
              </a:lnSpc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idee van het vormen van een nieuwe gezamenlijke werkorganisatie met 4 bonden spreekt aan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kleinere bonden brengen daar specifieke kennis en kunde in (maar ook aandacht voor specifieke groepen en de persoonlijke benadering) die voor het succes van het geheel belangrijk zijn.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is van groot belang om die specifieke aanpak/herkenbaarheid overeind te houden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Ook bij substantiële groei blijft de organisatie “klein” </a:t>
            </a:r>
          </a:p>
        </p:txBody>
      </p:sp>
    </p:spTree>
    <p:extLst>
      <p:ext uri="{BB962C8B-B14F-4D97-AF65-F5344CB8AC3E}">
        <p14:creationId xmlns:p14="http://schemas.microsoft.com/office/powerpoint/2010/main" val="41865985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13803</TotalTime>
  <Words>1665</Words>
  <Application>Microsoft Macintosh PowerPoint</Application>
  <PresentationFormat>Breedbeeld</PresentationFormat>
  <Paragraphs>233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Kantoorthema</vt:lpstr>
      <vt:lpstr>Presentatie Algemene Ledenvergadering Equipe  </vt:lpstr>
      <vt:lpstr>Opdracht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Ons advies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Conceptversie sheets ACP NPB t.b.v. consultatie voorzitters </dc:title>
  <dc:creator>Evelien van der Hoek – EHOS</dc:creator>
  <cp:lastModifiedBy>secretaris vmhp</cp:lastModifiedBy>
  <cp:revision>14</cp:revision>
  <cp:lastPrinted>2021-11-29T11:15:20Z</cp:lastPrinted>
  <dcterms:created xsi:type="dcterms:W3CDTF">2021-11-26T08:33:26Z</dcterms:created>
  <dcterms:modified xsi:type="dcterms:W3CDTF">2022-04-09T14:42:40Z</dcterms:modified>
</cp:coreProperties>
</file>